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7" r:id="rId5"/>
  </p:sldMasterIdLst>
  <p:sldIdLst>
    <p:sldId id="256" r:id="rId6"/>
    <p:sldId id="279" r:id="rId7"/>
    <p:sldId id="280"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 id="318" r:id="rId29"/>
    <p:sldId id="328" r:id="rId30"/>
    <p:sldId id="319" r:id="rId31"/>
    <p:sldId id="320" r:id="rId32"/>
    <p:sldId id="321" r:id="rId33"/>
    <p:sldId id="293" r:id="rId34"/>
    <p:sldId id="322" r:id="rId35"/>
    <p:sldId id="323" r:id="rId36"/>
    <p:sldId id="324" r:id="rId37"/>
    <p:sldId id="325" r:id="rId38"/>
    <p:sldId id="326" r:id="rId39"/>
    <p:sldId id="327" r:id="rId40"/>
    <p:sldId id="284" r:id="rId4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11" d="100"/>
          <a:sy n="111" d="100"/>
        </p:scale>
        <p:origin x="516" y="8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lowchart: Manual Operation 3"/>
          <p:cNvSpPr/>
          <p:nvPr userDrawn="1"/>
        </p:nvSpPr>
        <p:spPr>
          <a:xfrm>
            <a:off x="8878888" y="1143000"/>
            <a:ext cx="92075" cy="5181600"/>
          </a:xfrm>
          <a:prstGeom prst="flowChartManualOperation">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lowchart: Manual Operation 4"/>
          <p:cNvSpPr/>
          <p:nvPr userDrawn="1"/>
        </p:nvSpPr>
        <p:spPr>
          <a:xfrm>
            <a:off x="173038" y="1143000"/>
            <a:ext cx="92075" cy="5181600"/>
          </a:xfrm>
          <a:prstGeom prst="flowChartManualOperation">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6519863"/>
            <a:ext cx="9144000" cy="33813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a:spLocks noChangeArrowheads="1"/>
          </p:cNvSpPr>
          <p:nvPr userDrawn="1"/>
        </p:nvSpPr>
        <p:spPr bwMode="auto">
          <a:xfrm>
            <a:off x="0" y="6519863"/>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defRPr/>
            </a:pPr>
            <a:r>
              <a:rPr lang="en-US" sz="1600" b="1" smtClean="0">
                <a:solidFill>
                  <a:srgbClr val="E46C0A"/>
                </a:solidFill>
              </a:rPr>
              <a:t>C  U  S  T  O  M  E  R    D  R  I  V  E  N.     B  U  S  I  N  E  S  S    M  I  N  D  E  D.</a:t>
            </a:r>
          </a:p>
        </p:txBody>
      </p:sp>
      <p:cxnSp>
        <p:nvCxnSpPr>
          <p:cNvPr id="8" name="Straight Connector 7"/>
          <p:cNvCxnSpPr/>
          <p:nvPr userDrawn="1"/>
        </p:nvCxnSpPr>
        <p:spPr>
          <a:xfrm>
            <a:off x="0" y="65532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14"/>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134938"/>
            <a:ext cx="18288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lowchart: Manual Operation 9"/>
          <p:cNvSpPr/>
          <p:nvPr userDrawn="1"/>
        </p:nvSpPr>
        <p:spPr>
          <a:xfrm>
            <a:off x="228600" y="1066800"/>
            <a:ext cx="92075" cy="5181600"/>
          </a:xfrm>
          <a:prstGeom prst="flowChartManualOperatio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Flowchart: Manual Operation 10"/>
          <p:cNvSpPr/>
          <p:nvPr userDrawn="1"/>
        </p:nvSpPr>
        <p:spPr>
          <a:xfrm flipH="1">
            <a:off x="8823325" y="1066800"/>
            <a:ext cx="92075" cy="5181600"/>
          </a:xfrm>
          <a:prstGeom prst="flowChartManualOperatio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85800" y="1295400"/>
            <a:ext cx="7772400" cy="1470025"/>
          </a:xfrm>
        </p:spPr>
        <p:txBody>
          <a:bodyPr/>
          <a:lstStyle>
            <a:lvl1pPr algn="ctr">
              <a:defRPr>
                <a:solidFill>
                  <a:srgbClr val="00206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9718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Slide Number Placeholder 5"/>
          <p:cNvSpPr>
            <a:spLocks noGrp="1"/>
          </p:cNvSpPr>
          <p:nvPr>
            <p:ph type="sldNum" sz="quarter" idx="10"/>
          </p:nvPr>
        </p:nvSpPr>
        <p:spPr>
          <a:xfrm>
            <a:off x="8153400" y="6492875"/>
            <a:ext cx="838200" cy="365125"/>
          </a:xfrm>
        </p:spPr>
        <p:txBody>
          <a:bodyPr/>
          <a:lstStyle>
            <a:lvl1pPr>
              <a:defRPr/>
            </a:lvl1pPr>
          </a:lstStyle>
          <a:p>
            <a:fld id="{95D0891B-6221-4AC3-8DFC-C0EF8202F8D5}" type="slidenum">
              <a:rPr lang="en-US" altLang="en-US"/>
              <a:pPr/>
              <a:t>‹#›</a:t>
            </a:fld>
            <a:endParaRPr lang="en-US" altLang="en-US"/>
          </a:p>
        </p:txBody>
      </p:sp>
      <p:sp>
        <p:nvSpPr>
          <p:cNvPr id="13" name="Date Placeholder 3"/>
          <p:cNvSpPr>
            <a:spLocks noGrp="1"/>
          </p:cNvSpPr>
          <p:nvPr>
            <p:ph type="dt" sz="half" idx="11"/>
          </p:nvPr>
        </p:nvSpPr>
        <p:spPr>
          <a:xfrm>
            <a:off x="0" y="6492875"/>
            <a:ext cx="1143000" cy="365125"/>
          </a:xfrm>
        </p:spPr>
        <p:txBody>
          <a:bodyPr/>
          <a:lstStyle>
            <a:lvl1pPr>
              <a:defRPr/>
            </a:lvl1pPr>
          </a:lstStyle>
          <a:p>
            <a:pPr>
              <a:defRPr/>
            </a:pPr>
            <a:fld id="{6DBBB893-79CD-4136-96E8-964459C1BB67}" type="datetimeFigureOut">
              <a:rPr lang="en-US"/>
              <a:pPr>
                <a:defRPr/>
              </a:pPr>
              <a:t>12/6/2017</a:t>
            </a:fld>
            <a:endParaRPr lang="en-US"/>
          </a:p>
        </p:txBody>
      </p:sp>
    </p:spTree>
    <p:extLst>
      <p:ext uri="{BB962C8B-B14F-4D97-AF65-F5344CB8AC3E}">
        <p14:creationId xmlns:p14="http://schemas.microsoft.com/office/powerpoint/2010/main" val="17068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8AF85D80-B3EA-4555-BF88-C7D96DF92E60}" type="datetimeFigureOut">
              <a:rPr lang="en-US"/>
              <a:pPr>
                <a:defRPr/>
              </a:pPr>
              <a:t>12/6/2017</a:t>
            </a:fld>
            <a:endParaRPr lang="en-US" dirty="0"/>
          </a:p>
        </p:txBody>
      </p:sp>
      <p:sp>
        <p:nvSpPr>
          <p:cNvPr id="6" name="Slide Number Placeholder 5"/>
          <p:cNvSpPr>
            <a:spLocks noGrp="1"/>
          </p:cNvSpPr>
          <p:nvPr>
            <p:ph type="sldNum" sz="quarter" idx="12"/>
          </p:nvPr>
        </p:nvSpPr>
        <p:spPr/>
        <p:txBody>
          <a:bodyPr/>
          <a:lstStyle>
            <a:lvl1pPr>
              <a:defRPr/>
            </a:lvl1pPr>
          </a:lstStyle>
          <a:p>
            <a:fld id="{12E78B31-9EA8-4EF7-A2A6-88F05F02C6E3}" type="slidenum">
              <a:rPr lang="en-US" altLang="en-US"/>
              <a:pPr/>
              <a:t>‹#›</a:t>
            </a:fld>
            <a:endParaRPr lang="en-US" altLang="en-US"/>
          </a:p>
        </p:txBody>
      </p:sp>
    </p:spTree>
    <p:extLst>
      <p:ext uri="{BB962C8B-B14F-4D97-AF65-F5344CB8AC3E}">
        <p14:creationId xmlns:p14="http://schemas.microsoft.com/office/powerpoint/2010/main" val="112180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87564F87-BA0B-4A13-B272-C8B17F6D7809}" type="datetimeFigureOut">
              <a:rPr lang="en-US"/>
              <a:pPr>
                <a:defRPr/>
              </a:pPr>
              <a:t>12/6/2017</a:t>
            </a:fld>
            <a:endParaRPr lang="en-US" dirty="0"/>
          </a:p>
        </p:txBody>
      </p:sp>
      <p:sp>
        <p:nvSpPr>
          <p:cNvPr id="6" name="Slide Number Placeholder 5"/>
          <p:cNvSpPr>
            <a:spLocks noGrp="1"/>
          </p:cNvSpPr>
          <p:nvPr>
            <p:ph type="sldNum" sz="quarter" idx="12"/>
          </p:nvPr>
        </p:nvSpPr>
        <p:spPr/>
        <p:txBody>
          <a:bodyPr/>
          <a:lstStyle>
            <a:lvl1pPr>
              <a:defRPr/>
            </a:lvl1pPr>
          </a:lstStyle>
          <a:p>
            <a:fld id="{90028216-9B73-44F2-A433-2A80D68F3CB3}" type="slidenum">
              <a:rPr lang="en-US" altLang="en-US"/>
              <a:pPr/>
              <a:t>‹#›</a:t>
            </a:fld>
            <a:endParaRPr lang="en-US" altLang="en-US"/>
          </a:p>
        </p:txBody>
      </p:sp>
    </p:spTree>
    <p:extLst>
      <p:ext uri="{BB962C8B-B14F-4D97-AF65-F5344CB8AC3E}">
        <p14:creationId xmlns:p14="http://schemas.microsoft.com/office/powerpoint/2010/main" val="908997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721666-8D21-4481-9148-F31AB14CBAA2}" type="datetimeFigureOut">
              <a:rPr lang="en-US"/>
              <a:pPr>
                <a:defRPr/>
              </a:pPr>
              <a:t>12/6/2017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3214FAF-B29C-48C8-9F2C-61F8C1BC4210}" type="slidenum">
              <a:rPr lang="en-US" altLang="en-US"/>
              <a:pPr/>
              <a:t>‹#›</a:t>
            </a:fld>
            <a:endParaRPr lang="en-US" altLang="en-US"/>
          </a:p>
        </p:txBody>
      </p:sp>
    </p:spTree>
    <p:extLst>
      <p:ext uri="{BB962C8B-B14F-4D97-AF65-F5344CB8AC3E}">
        <p14:creationId xmlns:p14="http://schemas.microsoft.com/office/powerpoint/2010/main" val="263903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22684D-B7CA-42E1-8316-019CDFBA0022}" type="datetimeFigureOut">
              <a:rPr lang="en-US"/>
              <a:pPr>
                <a:defRPr/>
              </a:pPr>
              <a:t>12/6/2017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44FE8BA-752A-48BE-A1CD-799A0E360AA0}" type="slidenum">
              <a:rPr lang="en-US" altLang="en-US"/>
              <a:pPr/>
              <a:t>‹#›</a:t>
            </a:fld>
            <a:endParaRPr lang="en-US" altLang="en-US"/>
          </a:p>
        </p:txBody>
      </p:sp>
    </p:spTree>
    <p:extLst>
      <p:ext uri="{BB962C8B-B14F-4D97-AF65-F5344CB8AC3E}">
        <p14:creationId xmlns:p14="http://schemas.microsoft.com/office/powerpoint/2010/main" val="1758729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E262D4D-6D96-443F-9A04-29D255B0F490}" type="datetimeFigureOut">
              <a:rPr lang="en-US"/>
              <a:pPr>
                <a:defRPr/>
              </a:pPr>
              <a:t>12/6/2017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2C8B0E8-BFBA-4FF0-9AAB-BCC8278C635C}" type="slidenum">
              <a:rPr lang="en-US" altLang="en-US"/>
              <a:pPr/>
              <a:t>‹#›</a:t>
            </a:fld>
            <a:endParaRPr lang="en-US" altLang="en-US"/>
          </a:p>
        </p:txBody>
      </p:sp>
    </p:spTree>
    <p:extLst>
      <p:ext uri="{BB962C8B-B14F-4D97-AF65-F5344CB8AC3E}">
        <p14:creationId xmlns:p14="http://schemas.microsoft.com/office/powerpoint/2010/main" val="833820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1BD01FD-D033-4EA8-9FF4-988DF19B5E4D}" type="datetimeFigureOut">
              <a:rPr lang="en-US"/>
              <a:pPr>
                <a:defRPr/>
              </a:pPr>
              <a:t>12/6/2017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BF7DF76-0662-4D7A-9AA7-5DC340B6777D}" type="slidenum">
              <a:rPr lang="en-US" altLang="en-US"/>
              <a:pPr/>
              <a:t>‹#›</a:t>
            </a:fld>
            <a:endParaRPr lang="en-US" altLang="en-US"/>
          </a:p>
        </p:txBody>
      </p:sp>
    </p:spTree>
    <p:extLst>
      <p:ext uri="{BB962C8B-B14F-4D97-AF65-F5344CB8AC3E}">
        <p14:creationId xmlns:p14="http://schemas.microsoft.com/office/powerpoint/2010/main" val="2686030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0BADABD-97DC-418B-8AC1-F004143C0D0C}" type="datetimeFigureOut">
              <a:rPr lang="en-US"/>
              <a:pPr>
                <a:defRPr/>
              </a:pPr>
              <a:t>12/6/2017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1030FFE-166F-4445-BC4F-A681FE8D2EE0}" type="slidenum">
              <a:rPr lang="en-US" altLang="en-US"/>
              <a:pPr/>
              <a:t>‹#›</a:t>
            </a:fld>
            <a:endParaRPr lang="en-US" altLang="en-US"/>
          </a:p>
        </p:txBody>
      </p:sp>
    </p:spTree>
    <p:extLst>
      <p:ext uri="{BB962C8B-B14F-4D97-AF65-F5344CB8AC3E}">
        <p14:creationId xmlns:p14="http://schemas.microsoft.com/office/powerpoint/2010/main" val="476891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40D5064-D70B-4046-B56F-5B078C001C41}" type="datetimeFigureOut">
              <a:rPr lang="en-US"/>
              <a:pPr>
                <a:defRPr/>
              </a:pPr>
              <a:t>12/6/2017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C002CE-27A9-4451-B202-AA55FB079911}" type="slidenum">
              <a:rPr lang="en-US" altLang="en-US"/>
              <a:pPr/>
              <a:t>‹#›</a:t>
            </a:fld>
            <a:endParaRPr lang="en-US" altLang="en-US"/>
          </a:p>
        </p:txBody>
      </p:sp>
    </p:spTree>
    <p:extLst>
      <p:ext uri="{BB962C8B-B14F-4D97-AF65-F5344CB8AC3E}">
        <p14:creationId xmlns:p14="http://schemas.microsoft.com/office/powerpoint/2010/main" val="3209392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FD3559-A362-45A8-A2D9-0B5EA903A610}" type="datetimeFigureOut">
              <a:rPr lang="en-US"/>
              <a:pPr>
                <a:defRPr/>
              </a:pPr>
              <a:t>12/6/2017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B4065F5-8D3F-441B-A8C9-3767369E69CA}" type="slidenum">
              <a:rPr lang="en-US" altLang="en-US"/>
              <a:pPr/>
              <a:t>‹#›</a:t>
            </a:fld>
            <a:endParaRPr lang="en-US" altLang="en-US"/>
          </a:p>
        </p:txBody>
      </p:sp>
    </p:spTree>
    <p:extLst>
      <p:ext uri="{BB962C8B-B14F-4D97-AF65-F5344CB8AC3E}">
        <p14:creationId xmlns:p14="http://schemas.microsoft.com/office/powerpoint/2010/main" val="2759976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B8BB2B-EA01-4548-AF1B-CD5EB0DB6C76}" type="datetimeFigureOut">
              <a:rPr lang="en-US"/>
              <a:pPr>
                <a:defRPr/>
              </a:pPr>
              <a:t>12/6/2017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49837EC-984A-4E68-A540-F6259884D667}" type="slidenum">
              <a:rPr lang="en-US" altLang="en-US"/>
              <a:pPr/>
              <a:t>‹#›</a:t>
            </a:fld>
            <a:endParaRPr lang="en-US" altLang="en-US"/>
          </a:p>
        </p:txBody>
      </p:sp>
    </p:spTree>
    <p:extLst>
      <p:ext uri="{BB962C8B-B14F-4D97-AF65-F5344CB8AC3E}">
        <p14:creationId xmlns:p14="http://schemas.microsoft.com/office/powerpoint/2010/main" val="279551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1"/>
            <a:ext cx="8229600" cy="4648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1"/>
          <p:cNvSpPr>
            <a:spLocks noGrp="1"/>
          </p:cNvSpPr>
          <p:nvPr>
            <p:ph type="title"/>
          </p:nvPr>
        </p:nvSpPr>
        <p:spPr>
          <a:xfrm>
            <a:off x="457200" y="152400"/>
            <a:ext cx="8382000" cy="715962"/>
          </a:xfrm>
          <a:prstGeom prst="rect">
            <a:avLst/>
          </a:prstGeom>
        </p:spPr>
        <p:txBody>
          <a:bodyPr rtlCol="0">
            <a:normAutofit/>
          </a:bodyPr>
          <a:lstStyle>
            <a:lvl1pPr>
              <a:defRPr>
                <a:solidFill>
                  <a:srgbClr val="002060"/>
                </a:solidFill>
              </a:defRPr>
            </a:lvl1pPr>
          </a:lstStyle>
          <a:p>
            <a:r>
              <a:rPr lang="en-US" dirty="0" smtClean="0"/>
              <a:t>Click to edit Master title style</a:t>
            </a:r>
            <a:endParaRPr lang="en-US" dirty="0"/>
          </a:p>
        </p:txBody>
      </p:sp>
      <p:sp>
        <p:nvSpPr>
          <p:cNvPr id="4" name="Footer Placeholder 4"/>
          <p:cNvSpPr>
            <a:spLocks noGrp="1"/>
          </p:cNvSpPr>
          <p:nvPr>
            <p:ph type="ftr" sz="quarter" idx="10"/>
          </p:nvPr>
        </p:nvSpPr>
        <p:spPr>
          <a:xfrm>
            <a:off x="457200" y="6096000"/>
            <a:ext cx="2895600" cy="365125"/>
          </a:xfrm>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78A42849-37B9-4721-AA89-4229ADA2DDE2}" type="datetimeFigureOut">
              <a:rPr lang="en-US"/>
              <a:pPr>
                <a:defRPr/>
              </a:pPr>
              <a:t>12/6/2017</a:t>
            </a:fld>
            <a:endParaRPr lang="en-US" dirty="0"/>
          </a:p>
        </p:txBody>
      </p:sp>
      <p:sp>
        <p:nvSpPr>
          <p:cNvPr id="6" name="Slide Number Placeholder 5"/>
          <p:cNvSpPr>
            <a:spLocks noGrp="1"/>
          </p:cNvSpPr>
          <p:nvPr>
            <p:ph type="sldNum" sz="quarter" idx="12"/>
          </p:nvPr>
        </p:nvSpPr>
        <p:spPr/>
        <p:txBody>
          <a:bodyPr/>
          <a:lstStyle>
            <a:lvl1pPr>
              <a:defRPr/>
            </a:lvl1pPr>
          </a:lstStyle>
          <a:p>
            <a:fld id="{55BE2388-1ED9-4A00-A277-38C3E1DB635B}" type="slidenum">
              <a:rPr lang="en-US" altLang="en-US"/>
              <a:pPr/>
              <a:t>‹#›</a:t>
            </a:fld>
            <a:endParaRPr lang="en-US" altLang="en-US"/>
          </a:p>
        </p:txBody>
      </p:sp>
    </p:spTree>
    <p:extLst>
      <p:ext uri="{BB962C8B-B14F-4D97-AF65-F5344CB8AC3E}">
        <p14:creationId xmlns:p14="http://schemas.microsoft.com/office/powerpoint/2010/main" val="1775032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A37D444-BB32-4CD6-8BE8-0C5E26E0C50B}" type="datetimeFigureOut">
              <a:rPr lang="en-US"/>
              <a:pPr>
                <a:defRPr/>
              </a:pPr>
              <a:t>12/6/2017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3156A0D-785A-4FB3-BE26-2983B47A929D}" type="slidenum">
              <a:rPr lang="en-US" altLang="en-US"/>
              <a:pPr/>
              <a:t>‹#›</a:t>
            </a:fld>
            <a:endParaRPr lang="en-US" altLang="en-US"/>
          </a:p>
        </p:txBody>
      </p:sp>
    </p:spTree>
    <p:extLst>
      <p:ext uri="{BB962C8B-B14F-4D97-AF65-F5344CB8AC3E}">
        <p14:creationId xmlns:p14="http://schemas.microsoft.com/office/powerpoint/2010/main" val="749350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95089BF-4EC4-45FC-854D-05A7338E4A21}" type="datetimeFigureOut">
              <a:rPr lang="en-US"/>
              <a:pPr>
                <a:defRPr/>
              </a:pPr>
              <a:t>12/6/2017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EBA195F-8A97-4DBC-8068-F4E874F7A95A}" type="slidenum">
              <a:rPr lang="en-US" altLang="en-US"/>
              <a:pPr/>
              <a:t>‹#›</a:t>
            </a:fld>
            <a:endParaRPr lang="en-US" altLang="en-US"/>
          </a:p>
        </p:txBody>
      </p:sp>
    </p:spTree>
    <p:extLst>
      <p:ext uri="{BB962C8B-B14F-4D97-AF65-F5344CB8AC3E}">
        <p14:creationId xmlns:p14="http://schemas.microsoft.com/office/powerpoint/2010/main" val="28660492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4CFDCA-C86B-4765-9B83-F0DD2E196219}" type="datetimeFigureOut">
              <a:rPr lang="en-US"/>
              <a:pPr>
                <a:defRPr/>
              </a:pPr>
              <a:t>12/6/2017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2CAA9BA-9E86-4A27-9B84-FB6C86C4C6F9}" type="slidenum">
              <a:rPr lang="en-US" altLang="en-US"/>
              <a:pPr/>
              <a:t>‹#›</a:t>
            </a:fld>
            <a:endParaRPr lang="en-US" altLang="en-US"/>
          </a:p>
        </p:txBody>
      </p:sp>
    </p:spTree>
    <p:extLst>
      <p:ext uri="{BB962C8B-B14F-4D97-AF65-F5344CB8AC3E}">
        <p14:creationId xmlns:p14="http://schemas.microsoft.com/office/powerpoint/2010/main" val="1445185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Date Placeholder 3"/>
          <p:cNvSpPr>
            <a:spLocks noGrp="1"/>
          </p:cNvSpPr>
          <p:nvPr>
            <p:ph type="dt" sz="half" idx="11"/>
          </p:nvPr>
        </p:nvSpPr>
        <p:spPr/>
        <p:txBody>
          <a:bodyPr/>
          <a:lstStyle>
            <a:lvl1pPr>
              <a:defRPr/>
            </a:lvl1pPr>
          </a:lstStyle>
          <a:p>
            <a:pPr>
              <a:defRPr/>
            </a:pPr>
            <a:fld id="{D11A3CF9-F5E3-4EA3-91BF-65260FC1CD1A}" type="datetimeFigureOut">
              <a:rPr lang="en-US"/>
              <a:pPr>
                <a:defRPr/>
              </a:pPr>
              <a:t>12/6/2017</a:t>
            </a:fld>
            <a:endParaRPr lang="en-US" dirty="0"/>
          </a:p>
        </p:txBody>
      </p:sp>
      <p:sp>
        <p:nvSpPr>
          <p:cNvPr id="6" name="Slide Number Placeholder 5"/>
          <p:cNvSpPr>
            <a:spLocks noGrp="1"/>
          </p:cNvSpPr>
          <p:nvPr>
            <p:ph type="sldNum" sz="quarter" idx="12"/>
          </p:nvPr>
        </p:nvSpPr>
        <p:spPr/>
        <p:txBody>
          <a:bodyPr/>
          <a:lstStyle>
            <a:lvl1pPr>
              <a:defRPr/>
            </a:lvl1pPr>
          </a:lstStyle>
          <a:p>
            <a:fld id="{FDCEF8AC-5D61-40B2-9CA2-630624908CD0}" type="slidenum">
              <a:rPr lang="en-US" altLang="en-US"/>
              <a:pPr/>
              <a:t>‹#›</a:t>
            </a:fld>
            <a:endParaRPr lang="en-US" altLang="en-US"/>
          </a:p>
        </p:txBody>
      </p:sp>
    </p:spTree>
    <p:extLst>
      <p:ext uri="{BB962C8B-B14F-4D97-AF65-F5344CB8AC3E}">
        <p14:creationId xmlns:p14="http://schemas.microsoft.com/office/powerpoint/2010/main" val="293979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9DA41B9A-0A66-4E55-BC3D-7A79440AE6E4}" type="datetimeFigureOut">
              <a:rPr lang="en-US"/>
              <a:pPr>
                <a:defRPr/>
              </a:pPr>
              <a:t>12/6/2017</a:t>
            </a:fld>
            <a:endParaRPr lang="en-US" dirty="0"/>
          </a:p>
        </p:txBody>
      </p:sp>
      <p:sp>
        <p:nvSpPr>
          <p:cNvPr id="7" name="Slide Number Placeholder 5"/>
          <p:cNvSpPr>
            <a:spLocks noGrp="1"/>
          </p:cNvSpPr>
          <p:nvPr>
            <p:ph type="sldNum" sz="quarter" idx="12"/>
          </p:nvPr>
        </p:nvSpPr>
        <p:spPr/>
        <p:txBody>
          <a:bodyPr/>
          <a:lstStyle>
            <a:lvl1pPr>
              <a:defRPr/>
            </a:lvl1pPr>
          </a:lstStyle>
          <a:p>
            <a:fld id="{97152C80-FA79-481B-AC26-5892134E9C68}" type="slidenum">
              <a:rPr lang="en-US" altLang="en-US"/>
              <a:pPr/>
              <a:t>‹#›</a:t>
            </a:fld>
            <a:endParaRPr lang="en-US" altLang="en-US"/>
          </a:p>
        </p:txBody>
      </p:sp>
    </p:spTree>
    <p:extLst>
      <p:ext uri="{BB962C8B-B14F-4D97-AF65-F5344CB8AC3E}">
        <p14:creationId xmlns:p14="http://schemas.microsoft.com/office/powerpoint/2010/main" val="178541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Date Placeholder 3"/>
          <p:cNvSpPr>
            <a:spLocks noGrp="1"/>
          </p:cNvSpPr>
          <p:nvPr>
            <p:ph type="dt" sz="half" idx="11"/>
          </p:nvPr>
        </p:nvSpPr>
        <p:spPr/>
        <p:txBody>
          <a:bodyPr/>
          <a:lstStyle>
            <a:lvl1pPr>
              <a:defRPr/>
            </a:lvl1pPr>
          </a:lstStyle>
          <a:p>
            <a:pPr>
              <a:defRPr/>
            </a:pPr>
            <a:fld id="{A54F787F-7C07-4767-88A1-B6484DE2CB30}" type="datetimeFigureOut">
              <a:rPr lang="en-US"/>
              <a:pPr>
                <a:defRPr/>
              </a:pPr>
              <a:t>12/6/2017</a:t>
            </a:fld>
            <a:endParaRPr lang="en-US" dirty="0"/>
          </a:p>
        </p:txBody>
      </p:sp>
      <p:sp>
        <p:nvSpPr>
          <p:cNvPr id="9" name="Slide Number Placeholder 5"/>
          <p:cNvSpPr>
            <a:spLocks noGrp="1"/>
          </p:cNvSpPr>
          <p:nvPr>
            <p:ph type="sldNum" sz="quarter" idx="12"/>
          </p:nvPr>
        </p:nvSpPr>
        <p:spPr/>
        <p:txBody>
          <a:bodyPr/>
          <a:lstStyle>
            <a:lvl1pPr>
              <a:defRPr/>
            </a:lvl1pPr>
          </a:lstStyle>
          <a:p>
            <a:fld id="{7456D0CD-6821-4159-842B-C19618D37541}" type="slidenum">
              <a:rPr lang="en-US" altLang="en-US"/>
              <a:pPr/>
              <a:t>‹#›</a:t>
            </a:fld>
            <a:endParaRPr lang="en-US" altLang="en-US"/>
          </a:p>
        </p:txBody>
      </p:sp>
    </p:spTree>
    <p:extLst>
      <p:ext uri="{BB962C8B-B14F-4D97-AF65-F5344CB8AC3E}">
        <p14:creationId xmlns:p14="http://schemas.microsoft.com/office/powerpoint/2010/main" val="187939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Date Placeholder 3"/>
          <p:cNvSpPr>
            <a:spLocks noGrp="1"/>
          </p:cNvSpPr>
          <p:nvPr>
            <p:ph type="dt" sz="half" idx="11"/>
          </p:nvPr>
        </p:nvSpPr>
        <p:spPr/>
        <p:txBody>
          <a:bodyPr/>
          <a:lstStyle>
            <a:lvl1pPr>
              <a:defRPr/>
            </a:lvl1pPr>
          </a:lstStyle>
          <a:p>
            <a:pPr>
              <a:defRPr/>
            </a:pPr>
            <a:fld id="{B8A1718D-BFF2-4ACC-AA2C-DB1624D3AF11}" type="datetimeFigureOut">
              <a:rPr lang="en-US"/>
              <a:pPr>
                <a:defRPr/>
              </a:pPr>
              <a:t>12/6/2017</a:t>
            </a:fld>
            <a:endParaRPr lang="en-US" dirty="0"/>
          </a:p>
        </p:txBody>
      </p:sp>
      <p:sp>
        <p:nvSpPr>
          <p:cNvPr id="5" name="Slide Number Placeholder 5"/>
          <p:cNvSpPr>
            <a:spLocks noGrp="1"/>
          </p:cNvSpPr>
          <p:nvPr>
            <p:ph type="sldNum" sz="quarter" idx="12"/>
          </p:nvPr>
        </p:nvSpPr>
        <p:spPr/>
        <p:txBody>
          <a:bodyPr/>
          <a:lstStyle>
            <a:lvl1pPr>
              <a:defRPr/>
            </a:lvl1pPr>
          </a:lstStyle>
          <a:p>
            <a:fld id="{A173AC6C-EBD6-4DF5-ADFA-7D3EFD45F335}" type="slidenum">
              <a:rPr lang="en-US" altLang="en-US"/>
              <a:pPr/>
              <a:t>‹#›</a:t>
            </a:fld>
            <a:endParaRPr lang="en-US" altLang="en-US"/>
          </a:p>
        </p:txBody>
      </p:sp>
    </p:spTree>
    <p:extLst>
      <p:ext uri="{BB962C8B-B14F-4D97-AF65-F5344CB8AC3E}">
        <p14:creationId xmlns:p14="http://schemas.microsoft.com/office/powerpoint/2010/main" val="389087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Date Placeholder 3"/>
          <p:cNvSpPr>
            <a:spLocks noGrp="1"/>
          </p:cNvSpPr>
          <p:nvPr>
            <p:ph type="dt" sz="half" idx="11"/>
          </p:nvPr>
        </p:nvSpPr>
        <p:spPr/>
        <p:txBody>
          <a:bodyPr/>
          <a:lstStyle>
            <a:lvl1pPr>
              <a:defRPr/>
            </a:lvl1pPr>
          </a:lstStyle>
          <a:p>
            <a:pPr>
              <a:defRPr/>
            </a:pPr>
            <a:fld id="{0614C68E-0D1A-48B4-A9E7-F6B5BA5539A0}" type="datetimeFigureOut">
              <a:rPr lang="en-US"/>
              <a:pPr>
                <a:defRPr/>
              </a:pPr>
              <a:t>12/6/2017</a:t>
            </a:fld>
            <a:endParaRPr lang="en-US" dirty="0"/>
          </a:p>
        </p:txBody>
      </p:sp>
      <p:sp>
        <p:nvSpPr>
          <p:cNvPr id="4" name="Slide Number Placeholder 5"/>
          <p:cNvSpPr>
            <a:spLocks noGrp="1"/>
          </p:cNvSpPr>
          <p:nvPr>
            <p:ph type="sldNum" sz="quarter" idx="12"/>
          </p:nvPr>
        </p:nvSpPr>
        <p:spPr/>
        <p:txBody>
          <a:bodyPr/>
          <a:lstStyle>
            <a:lvl1pPr>
              <a:defRPr/>
            </a:lvl1pPr>
          </a:lstStyle>
          <a:p>
            <a:fld id="{052239CC-3C99-4C86-858C-BF098610EAD9}" type="slidenum">
              <a:rPr lang="en-US" altLang="en-US"/>
              <a:pPr/>
              <a:t>‹#›</a:t>
            </a:fld>
            <a:endParaRPr lang="en-US" altLang="en-US"/>
          </a:p>
        </p:txBody>
      </p:sp>
    </p:spTree>
    <p:extLst>
      <p:ext uri="{BB962C8B-B14F-4D97-AF65-F5344CB8AC3E}">
        <p14:creationId xmlns:p14="http://schemas.microsoft.com/office/powerpoint/2010/main" val="225980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3555DAEB-0BAC-48B7-B4F8-8CECDE1CF032}" type="datetimeFigureOut">
              <a:rPr lang="en-US"/>
              <a:pPr>
                <a:defRPr/>
              </a:pPr>
              <a:t>12/6/2017</a:t>
            </a:fld>
            <a:endParaRPr lang="en-US" dirty="0"/>
          </a:p>
        </p:txBody>
      </p:sp>
      <p:sp>
        <p:nvSpPr>
          <p:cNvPr id="7" name="Slide Number Placeholder 5"/>
          <p:cNvSpPr>
            <a:spLocks noGrp="1"/>
          </p:cNvSpPr>
          <p:nvPr>
            <p:ph type="sldNum" sz="quarter" idx="12"/>
          </p:nvPr>
        </p:nvSpPr>
        <p:spPr/>
        <p:txBody>
          <a:bodyPr/>
          <a:lstStyle>
            <a:lvl1pPr>
              <a:defRPr/>
            </a:lvl1pPr>
          </a:lstStyle>
          <a:p>
            <a:fld id="{547079E3-7E72-4A43-A4B4-ED645A54D207}" type="slidenum">
              <a:rPr lang="en-US" altLang="en-US"/>
              <a:pPr/>
              <a:t>‹#›</a:t>
            </a:fld>
            <a:endParaRPr lang="en-US" altLang="en-US"/>
          </a:p>
        </p:txBody>
      </p:sp>
    </p:spTree>
    <p:extLst>
      <p:ext uri="{BB962C8B-B14F-4D97-AF65-F5344CB8AC3E}">
        <p14:creationId xmlns:p14="http://schemas.microsoft.com/office/powerpoint/2010/main" val="155708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Date Placeholder 3"/>
          <p:cNvSpPr>
            <a:spLocks noGrp="1"/>
          </p:cNvSpPr>
          <p:nvPr>
            <p:ph type="dt" sz="half" idx="11"/>
          </p:nvPr>
        </p:nvSpPr>
        <p:spPr/>
        <p:txBody>
          <a:bodyPr/>
          <a:lstStyle>
            <a:lvl1pPr>
              <a:defRPr/>
            </a:lvl1pPr>
          </a:lstStyle>
          <a:p>
            <a:pPr>
              <a:defRPr/>
            </a:pPr>
            <a:fld id="{B5450860-71B2-41F6-9A96-FBFA83FA7E41}" type="datetimeFigureOut">
              <a:rPr lang="en-US"/>
              <a:pPr>
                <a:defRPr/>
              </a:pPr>
              <a:t>12/6/2017</a:t>
            </a:fld>
            <a:endParaRPr lang="en-US" dirty="0"/>
          </a:p>
        </p:txBody>
      </p:sp>
      <p:sp>
        <p:nvSpPr>
          <p:cNvPr id="7" name="Slide Number Placeholder 5"/>
          <p:cNvSpPr>
            <a:spLocks noGrp="1"/>
          </p:cNvSpPr>
          <p:nvPr>
            <p:ph type="sldNum" sz="quarter" idx="12"/>
          </p:nvPr>
        </p:nvSpPr>
        <p:spPr/>
        <p:txBody>
          <a:bodyPr/>
          <a:lstStyle>
            <a:lvl1pPr>
              <a:defRPr/>
            </a:lvl1pPr>
          </a:lstStyle>
          <a:p>
            <a:fld id="{8578CBB1-67AE-42DD-8759-A35ABAEB2E0D}" type="slidenum">
              <a:rPr lang="en-US" altLang="en-US"/>
              <a:pPr/>
              <a:t>‹#›</a:t>
            </a:fld>
            <a:endParaRPr lang="en-US" altLang="en-US"/>
          </a:p>
        </p:txBody>
      </p:sp>
    </p:spTree>
    <p:extLst>
      <p:ext uri="{BB962C8B-B14F-4D97-AF65-F5344CB8AC3E}">
        <p14:creationId xmlns:p14="http://schemas.microsoft.com/office/powerpoint/2010/main" val="4112059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533400" y="1014413"/>
            <a:ext cx="3200400" cy="0"/>
          </a:xfrm>
          <a:prstGeom prst="line">
            <a:avLst/>
          </a:prstGeom>
          <a:ln w="349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027" name="Picture 12"/>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657600" y="6002338"/>
            <a:ext cx="18288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152400"/>
            <a:ext cx="83820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295400"/>
            <a:ext cx="82296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Footer Placeholder 4"/>
          <p:cNvSpPr>
            <a:spLocks noGrp="1"/>
          </p:cNvSpPr>
          <p:nvPr>
            <p:ph type="ftr" sz="quarter" idx="3"/>
          </p:nvPr>
        </p:nvSpPr>
        <p:spPr>
          <a:xfrm>
            <a:off x="457200" y="61880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8" name="Rectangle 7"/>
          <p:cNvSpPr/>
          <p:nvPr userDrawn="1"/>
        </p:nvSpPr>
        <p:spPr>
          <a:xfrm>
            <a:off x="0" y="6519863"/>
            <a:ext cx="9144000" cy="33813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Straight Connector 9"/>
          <p:cNvCxnSpPr/>
          <p:nvPr userDrawn="1"/>
        </p:nvCxnSpPr>
        <p:spPr>
          <a:xfrm>
            <a:off x="0" y="65532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2"/>
          </p:nvPr>
        </p:nvSpPr>
        <p:spPr>
          <a:xfrm>
            <a:off x="0" y="6492875"/>
            <a:ext cx="1066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defRPr>
            </a:lvl1pPr>
          </a:lstStyle>
          <a:p>
            <a:pPr>
              <a:defRPr/>
            </a:pPr>
            <a:fld id="{3D43EC0C-70FF-47C2-A344-43699990D9DD}" type="datetimeFigureOut">
              <a:rPr lang="en-US"/>
              <a:pPr>
                <a:defRPr/>
              </a:pPr>
              <a:t>12/6/2017</a:t>
            </a:fld>
            <a:endParaRPr lang="en-US" dirty="0"/>
          </a:p>
        </p:txBody>
      </p:sp>
      <p:sp>
        <p:nvSpPr>
          <p:cNvPr id="6" name="Slide Number Placeholder 5"/>
          <p:cNvSpPr>
            <a:spLocks noGrp="1"/>
          </p:cNvSpPr>
          <p:nvPr>
            <p:ph type="sldNum" sz="quarter" idx="4"/>
          </p:nvPr>
        </p:nvSpPr>
        <p:spPr>
          <a:xfrm>
            <a:off x="8077200" y="6492875"/>
            <a:ext cx="1066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defRPr>
            </a:lvl1pPr>
          </a:lstStyle>
          <a:p>
            <a:fld id="{2D7AD30B-EE4E-4F29-8A8B-CBC2147A5202}" type="slidenum">
              <a:rPr lang="en-US" altLang="en-US"/>
              <a:pPr/>
              <a:t>‹#›</a:t>
            </a:fld>
            <a:endParaRPr lang="en-US" altLang="en-US"/>
          </a:p>
        </p:txBody>
      </p:sp>
      <p:cxnSp>
        <p:nvCxnSpPr>
          <p:cNvPr id="7" name="Straight Connector 6"/>
          <p:cNvCxnSpPr/>
          <p:nvPr userDrawn="1"/>
        </p:nvCxnSpPr>
        <p:spPr>
          <a:xfrm>
            <a:off x="457200" y="990600"/>
            <a:ext cx="3200400" cy="0"/>
          </a:xfrm>
          <a:prstGeom prst="line">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36" name="TextBox 17"/>
          <p:cNvSpPr txBox="1">
            <a:spLocks noChangeArrowheads="1"/>
          </p:cNvSpPr>
          <p:nvPr userDrawn="1"/>
        </p:nvSpPr>
        <p:spPr bwMode="auto">
          <a:xfrm>
            <a:off x="0" y="6519863"/>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defRPr/>
            </a:pPr>
            <a:r>
              <a:rPr lang="en-US" sz="1600" b="1" smtClean="0">
                <a:solidFill>
                  <a:srgbClr val="E46C0A"/>
                </a:solidFill>
              </a:rPr>
              <a:t>C  U  S  T  O  M  E  R    D  R  I  V  E  N.     B  U  S  I  N  E  S  S    M  I  N  D  E  D.</a:t>
            </a: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0" fontAlgn="base" hangingPunct="0">
        <a:spcBef>
          <a:spcPct val="0"/>
        </a:spcBef>
        <a:spcAft>
          <a:spcPct val="0"/>
        </a:spcAft>
        <a:defRPr sz="4000" kern="1200">
          <a:solidFill>
            <a:srgbClr val="002060"/>
          </a:solidFill>
          <a:latin typeface="+mj-lt"/>
          <a:ea typeface="+mj-ea"/>
          <a:cs typeface="+mj-cs"/>
        </a:defRPr>
      </a:lvl1pPr>
      <a:lvl2pPr algn="l" rtl="0" eaLnBrk="0" fontAlgn="base" hangingPunct="0">
        <a:spcBef>
          <a:spcPct val="0"/>
        </a:spcBef>
        <a:spcAft>
          <a:spcPct val="0"/>
        </a:spcAft>
        <a:defRPr sz="4000">
          <a:solidFill>
            <a:srgbClr val="002060"/>
          </a:solidFill>
          <a:latin typeface="Calibri" pitchFamily="34" charset="0"/>
        </a:defRPr>
      </a:lvl2pPr>
      <a:lvl3pPr algn="l" rtl="0" eaLnBrk="0" fontAlgn="base" hangingPunct="0">
        <a:spcBef>
          <a:spcPct val="0"/>
        </a:spcBef>
        <a:spcAft>
          <a:spcPct val="0"/>
        </a:spcAft>
        <a:defRPr sz="4000">
          <a:solidFill>
            <a:srgbClr val="002060"/>
          </a:solidFill>
          <a:latin typeface="Calibri" pitchFamily="34" charset="0"/>
        </a:defRPr>
      </a:lvl3pPr>
      <a:lvl4pPr algn="l" rtl="0" eaLnBrk="0" fontAlgn="base" hangingPunct="0">
        <a:spcBef>
          <a:spcPct val="0"/>
        </a:spcBef>
        <a:spcAft>
          <a:spcPct val="0"/>
        </a:spcAft>
        <a:defRPr sz="4000">
          <a:solidFill>
            <a:srgbClr val="002060"/>
          </a:solidFill>
          <a:latin typeface="Calibri" pitchFamily="34" charset="0"/>
        </a:defRPr>
      </a:lvl4pPr>
      <a:lvl5pPr algn="l" rtl="0" eaLnBrk="0" fontAlgn="base" hangingPunct="0">
        <a:spcBef>
          <a:spcPct val="0"/>
        </a:spcBef>
        <a:spcAft>
          <a:spcPct val="0"/>
        </a:spcAft>
        <a:defRPr sz="4000">
          <a:solidFill>
            <a:srgbClr val="002060"/>
          </a:solidFill>
          <a:latin typeface="Calibri" pitchFamily="34" charset="0"/>
        </a:defRPr>
      </a:lvl5pPr>
      <a:lvl6pPr marL="457200" algn="l" rtl="0" fontAlgn="base">
        <a:spcBef>
          <a:spcPct val="0"/>
        </a:spcBef>
        <a:spcAft>
          <a:spcPct val="0"/>
        </a:spcAft>
        <a:defRPr sz="4000">
          <a:solidFill>
            <a:srgbClr val="002060"/>
          </a:solidFill>
          <a:latin typeface="Calibri" pitchFamily="34" charset="0"/>
        </a:defRPr>
      </a:lvl6pPr>
      <a:lvl7pPr marL="914400" algn="l" rtl="0" fontAlgn="base">
        <a:spcBef>
          <a:spcPct val="0"/>
        </a:spcBef>
        <a:spcAft>
          <a:spcPct val="0"/>
        </a:spcAft>
        <a:defRPr sz="4000">
          <a:solidFill>
            <a:srgbClr val="002060"/>
          </a:solidFill>
          <a:latin typeface="Calibri" pitchFamily="34" charset="0"/>
        </a:defRPr>
      </a:lvl7pPr>
      <a:lvl8pPr marL="1371600" algn="l" rtl="0" fontAlgn="base">
        <a:spcBef>
          <a:spcPct val="0"/>
        </a:spcBef>
        <a:spcAft>
          <a:spcPct val="0"/>
        </a:spcAft>
        <a:defRPr sz="4000">
          <a:solidFill>
            <a:srgbClr val="002060"/>
          </a:solidFill>
          <a:latin typeface="Calibri" pitchFamily="34" charset="0"/>
        </a:defRPr>
      </a:lvl8pPr>
      <a:lvl9pPr marL="1828800" algn="l" rtl="0" fontAlgn="base">
        <a:spcBef>
          <a:spcPct val="0"/>
        </a:spcBef>
        <a:spcAft>
          <a:spcPct val="0"/>
        </a:spcAft>
        <a:defRPr sz="4000">
          <a:solidFill>
            <a:srgbClr val="002060"/>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002060"/>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002060"/>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002060"/>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002060"/>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E65456E-BA69-4CE2-9D9F-873EBFB7509E}" type="datetimeFigureOut">
              <a:rPr lang="en-US"/>
              <a:pPr>
                <a:defRPr/>
              </a:pPr>
              <a:t>12/6/2017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B60B07B-3265-46AE-A981-67558AFA1A1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Identifying%20Violations/mcl-339-5539-new.pdf" TargetMode="External"/><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Electrical%20pictures/GREENVILLE.jpg" TargetMode="External"/><Relationship Id="rId3" Type="http://schemas.openxmlformats.org/officeDocument/2006/relationships/hyperlink" Target="Electrical%20pictures/0511121312a.jpg" TargetMode="External"/><Relationship Id="rId7" Type="http://schemas.openxmlformats.org/officeDocument/2006/relationships/hyperlink" Target="Electrical%20pictures/0511121323.jpg" TargetMode="External"/><Relationship Id="rId2" Type="http://schemas.openxmlformats.org/officeDocument/2006/relationships/hyperlink" Target="Electrical%20pictures/0511121309.jpg" TargetMode="External"/><Relationship Id="rId1" Type="http://schemas.openxmlformats.org/officeDocument/2006/relationships/slideLayout" Target="../slideLayouts/slideLayout2.xml"/><Relationship Id="rId6" Type="http://schemas.openxmlformats.org/officeDocument/2006/relationships/hyperlink" Target="Electrical%20pictures/0511121313a.jpg" TargetMode="External"/><Relationship Id="rId5" Type="http://schemas.openxmlformats.org/officeDocument/2006/relationships/hyperlink" Target="Electrical%20pictures/0511121313.jpg" TargetMode="External"/><Relationship Id="rId4" Type="http://schemas.openxmlformats.org/officeDocument/2006/relationships/hyperlink" Target="Electrical%20pictures/0511121312c.jpg" TargetMode="External"/><Relationship Id="rId9" Type="http://schemas.openxmlformats.org/officeDocument/2006/relationships/hyperlink" Target="Electrical%20pictures/0511121324.jpg"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Electrical%20pictures/Star%20Kist.png" TargetMode="External"/><Relationship Id="rId2" Type="http://schemas.openxmlformats.org/officeDocument/2006/relationships/hyperlink" Target="Electrical%20pictures/Plug%20feed.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Plumbing%20pictures/20170420_121603.jpg" TargetMode="External"/><Relationship Id="rId2" Type="http://schemas.openxmlformats.org/officeDocument/2006/relationships/hyperlink" Target="Plumbing%20pictures/20170420_121536.jpg" TargetMode="External"/><Relationship Id="rId1" Type="http://schemas.openxmlformats.org/officeDocument/2006/relationships/slideLayout" Target="../slideLayouts/slideLayout2.xml"/><Relationship Id="rId4" Type="http://schemas.openxmlformats.org/officeDocument/2006/relationships/hyperlink" Target="Plumbing%20pictures/20170420_121725.jp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Certification%20Records/Certification%20of%20Records%20Search%20and%20Examination.doc" TargetMode="External"/><Relationship Id="rId2" Type="http://schemas.openxmlformats.org/officeDocument/2006/relationships/hyperlink" Target="Certification%20Records/Certification%20of%20Records%20-%20Clickner.pdf" TargetMode="External"/><Relationship Id="rId1" Type="http://schemas.openxmlformats.org/officeDocument/2006/relationships/slideLayout" Target="../slideLayouts/slideLayout2.xml"/><Relationship Id="rId5" Type="http://schemas.openxmlformats.org/officeDocument/2006/relationships/hyperlink" Target="Certification%20Records/July%2018,2014%20Record%20Certification.pdf" TargetMode="External"/><Relationship Id="rId4" Type="http://schemas.openxmlformats.org/officeDocument/2006/relationships/hyperlink" Target="Certification%20Records/certification.doc"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Certification%20Records/AFFIDAVIT%20OF%20NORM%20KLUG%20(revised%201-17-14).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Complaint%20Process/mcl-339-5507-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Complaint%20Process/mcl-339-5507-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Complaint%20Process/mcl-339-5515-new.pdf" TargetMode="External"/><Relationship Id="rId2" Type="http://schemas.openxmlformats.org/officeDocument/2006/relationships/hyperlink" Target="Complaint%20Process/mcl-407-2016-5.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Complaint%20Process/mcl-339-5601-new.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lambertk@michigan.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Identifying%20Violations/mcl-339-5105-new.pdf" TargetMode="External"/><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Identifying%20Violations/mcl-339-5607-new.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304800"/>
            <a:ext cx="9144000" cy="3352800"/>
          </a:xfrm>
        </p:spPr>
        <p:txBody>
          <a:bodyPr/>
          <a:lstStyle/>
          <a:p>
            <a:r>
              <a:rPr lang="en-US" altLang="en-US" sz="3200" b="1" dirty="0">
                <a:solidFill>
                  <a:schemeClr val="tx1"/>
                </a:solidFill>
              </a:rPr>
              <a:t>Department of Licensing &amp; </a:t>
            </a:r>
            <a:r>
              <a:rPr lang="en-US" altLang="en-US" sz="3200" b="1" dirty="0" smtClean="0">
                <a:solidFill>
                  <a:schemeClr val="tx1"/>
                </a:solidFill>
              </a:rPr>
              <a:t>Regulatory Affairs</a:t>
            </a:r>
            <a:br>
              <a:rPr lang="en-US" altLang="en-US" sz="3200" b="1" dirty="0" smtClean="0">
                <a:solidFill>
                  <a:schemeClr val="tx1"/>
                </a:solidFill>
              </a:rPr>
            </a:br>
            <a:r>
              <a:rPr lang="en-US" altLang="en-US" sz="3200" b="1" dirty="0" smtClean="0">
                <a:solidFill>
                  <a:schemeClr val="tx1"/>
                </a:solidFill>
              </a:rPr>
              <a:t> </a:t>
            </a:r>
            <a:r>
              <a:rPr lang="en-US" altLang="en-US" sz="3200" b="1" dirty="0">
                <a:solidFill>
                  <a:schemeClr val="tx1"/>
                </a:solidFill>
              </a:rPr>
              <a:t>Bureau of Construction Codes</a:t>
            </a:r>
            <a:br>
              <a:rPr lang="en-US" altLang="en-US" sz="3200" b="1" dirty="0">
                <a:solidFill>
                  <a:schemeClr val="tx1"/>
                </a:solidFill>
              </a:rPr>
            </a:br>
            <a:r>
              <a:rPr lang="en-US" altLang="en-US" sz="3200" b="1" dirty="0">
                <a:solidFill>
                  <a:schemeClr val="tx1"/>
                </a:solidFill>
              </a:rPr>
              <a:t> Keith E. Lambert, P.S</a:t>
            </a:r>
            <a:r>
              <a:rPr lang="en-US" altLang="en-US" sz="3200" b="1" dirty="0" smtClean="0">
                <a:solidFill>
                  <a:schemeClr val="tx1"/>
                </a:solidFill>
              </a:rPr>
              <a:t>., Director</a:t>
            </a:r>
            <a:br>
              <a:rPr lang="en-US" altLang="en-US" sz="3200" b="1" dirty="0" smtClean="0">
                <a:solidFill>
                  <a:schemeClr val="tx1"/>
                </a:solidFill>
              </a:rPr>
            </a:br>
            <a:r>
              <a:rPr lang="en-US" altLang="en-US" sz="3200" b="1" dirty="0" smtClean="0">
                <a:solidFill>
                  <a:schemeClr val="tx1"/>
                </a:solidFill>
              </a:rPr>
              <a:t>Instructor #2183</a:t>
            </a:r>
            <a:br>
              <a:rPr lang="en-US" altLang="en-US" sz="3200" b="1" dirty="0" smtClean="0">
                <a:solidFill>
                  <a:schemeClr val="tx1"/>
                </a:solidFill>
              </a:rPr>
            </a:br>
            <a:endParaRPr lang="en-US" altLang="en-US" sz="3200" dirty="0" smtClean="0">
              <a:solidFill>
                <a:schemeClr val="tx1"/>
              </a:solidFill>
            </a:endParaRPr>
          </a:p>
        </p:txBody>
      </p:sp>
      <p:sp>
        <p:nvSpPr>
          <p:cNvPr id="5123" name="Subtitle 2"/>
          <p:cNvSpPr>
            <a:spLocks noGrp="1"/>
          </p:cNvSpPr>
          <p:nvPr>
            <p:ph type="subTitle" idx="1"/>
          </p:nvPr>
        </p:nvSpPr>
        <p:spPr>
          <a:xfrm>
            <a:off x="533400" y="3505200"/>
            <a:ext cx="8153400" cy="2209800"/>
          </a:xfrm>
        </p:spPr>
        <p:txBody>
          <a:bodyPr/>
          <a:lstStyle/>
          <a:p>
            <a:r>
              <a:rPr lang="en-US" altLang="en-US" b="1" i="1" dirty="0" smtClean="0"/>
              <a:t>Complaint Documentation</a:t>
            </a:r>
          </a:p>
          <a:p>
            <a:r>
              <a:rPr lang="en-US" altLang="en-US" b="1" i="1" dirty="0" smtClean="0"/>
              <a:t>BCC Course #CP-17-00065</a:t>
            </a:r>
          </a:p>
          <a:p>
            <a:endParaRPr lang="en-US" altLang="en-US" b="1" i="1" dirty="0" smtClean="0"/>
          </a:p>
          <a:p>
            <a:r>
              <a:rPr lang="en-US" altLang="en-US" b="1" i="1" dirty="0"/>
              <a:t>2</a:t>
            </a:r>
            <a:r>
              <a:rPr lang="en-US" altLang="en-US" b="1" i="1" dirty="0" smtClean="0"/>
              <a:t> Hour - Specialty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a:t>
            </a:r>
            <a:r>
              <a:rPr lang="en-US" dirty="0" err="1" smtClean="0"/>
              <a:t>i</a:t>
            </a:r>
            <a:r>
              <a:rPr lang="en-US" dirty="0"/>
              <a:t>) Fails to comply with a subpoena issued under this act.</a:t>
            </a:r>
          </a:p>
          <a:p>
            <a:pPr lvl="2"/>
            <a:r>
              <a:rPr lang="en-US" sz="2000" dirty="0" smtClean="0"/>
              <a:t>Example</a:t>
            </a:r>
            <a:r>
              <a:rPr lang="en-US" sz="2000" dirty="0"/>
              <a:t>: </a:t>
            </a:r>
            <a:r>
              <a:rPr lang="en-US" sz="2000" dirty="0" smtClean="0"/>
              <a:t>Subpoena issued to a person to produce documentation pertaining to a complaint investigation. It </a:t>
            </a:r>
            <a:r>
              <a:rPr lang="en-US" sz="2000" dirty="0"/>
              <a:t>is later determined with valid documentation that </a:t>
            </a:r>
            <a:r>
              <a:rPr lang="en-US" sz="2000" dirty="0" smtClean="0"/>
              <a:t>person possesses the requested documentation and refuses to provide requested documentation.</a:t>
            </a:r>
            <a:endParaRPr lang="en-US" sz="2000" dirty="0" smtClean="0">
              <a:solidFill>
                <a:srgbClr val="FF0000"/>
              </a:solidFill>
            </a:endParaRPr>
          </a:p>
          <a:p>
            <a:pPr lvl="1"/>
            <a:r>
              <a:rPr lang="en-US" dirty="0" smtClean="0"/>
              <a:t>(j</a:t>
            </a:r>
            <a:r>
              <a:rPr lang="en-US" dirty="0"/>
              <a:t>) Fails to respond to a citation under section 539.</a:t>
            </a:r>
          </a:p>
          <a:p>
            <a:pPr lvl="2"/>
            <a:r>
              <a:rPr lang="en-US" sz="2000" dirty="0" smtClean="0"/>
              <a:t>Example: Respondent is issued citation for violations of act.</a:t>
            </a:r>
            <a:r>
              <a:rPr lang="en-US" sz="2000" dirty="0"/>
              <a:t> It is later determined with valid documentation that </a:t>
            </a:r>
            <a:r>
              <a:rPr lang="en-US" sz="2000" dirty="0" smtClean="0"/>
              <a:t>respondent received the citation; however, the respondent did not respond in the 30-day timeframe allowed by </a:t>
            </a:r>
            <a:r>
              <a:rPr lang="en-US" sz="2000" dirty="0" smtClean="0">
                <a:hlinkClick r:id="rId3" action="ppaction://hlinkfile"/>
              </a:rPr>
              <a:t>MCL 339.5539 </a:t>
            </a:r>
            <a:r>
              <a:rPr lang="en-US" sz="2000" dirty="0" smtClean="0"/>
              <a:t>of 2016 PA 407. </a:t>
            </a:r>
            <a:endParaRPr lang="en-US" sz="2000" dirty="0">
              <a:solidFill>
                <a:srgbClr val="FF0000"/>
              </a:solidFill>
            </a:endParaRPr>
          </a:p>
          <a:p>
            <a:pPr lvl="2"/>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564077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(k) Violates or fails to comply with a final order issued by a board, including a stipulation, settlement agreement, or a citation.</a:t>
            </a:r>
          </a:p>
          <a:p>
            <a:pPr lvl="2"/>
            <a:r>
              <a:rPr lang="en-US" sz="2000" dirty="0" smtClean="0"/>
              <a:t>Example</a:t>
            </a:r>
            <a:r>
              <a:rPr lang="en-US" sz="2000" dirty="0"/>
              <a:t>: </a:t>
            </a:r>
            <a:r>
              <a:rPr lang="en-US" sz="2000" dirty="0" smtClean="0"/>
              <a:t>Licensee (Respondent) enters into settlement agreement with department to correct code violations and provide restitution to complainant in a specified timeframe. It </a:t>
            </a:r>
            <a:r>
              <a:rPr lang="en-US" sz="2000" dirty="0"/>
              <a:t>is later determined with valid documentation that </a:t>
            </a:r>
            <a:r>
              <a:rPr lang="en-US" sz="2000" dirty="0" smtClean="0"/>
              <a:t>licensee did not comply with settlement agreement.</a:t>
            </a:r>
            <a:endParaRPr lang="en-US" sz="2000" dirty="0" smtClean="0">
              <a:solidFill>
                <a:srgbClr val="FF0000"/>
              </a:solidFill>
            </a:endParaRP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1850631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a:t>
            </a:r>
            <a:r>
              <a:rPr lang="en-US" i="1" dirty="0" smtClean="0"/>
              <a:t>l</a:t>
            </a:r>
            <a:r>
              <a:rPr lang="en-US" dirty="0"/>
              <a:t>) Aids or abets another person in the unlicensed practice of an occupation.</a:t>
            </a:r>
            <a:endParaRPr lang="en-US" altLang="en-US" dirty="0"/>
          </a:p>
          <a:p>
            <a:pPr lvl="2"/>
            <a:r>
              <a:rPr lang="en-US" sz="2000" dirty="0" smtClean="0"/>
              <a:t>Example: Licensee posts </a:t>
            </a:r>
            <a:r>
              <a:rPr lang="en-US" sz="2000" dirty="0"/>
              <a:t>on </a:t>
            </a:r>
            <a:r>
              <a:rPr lang="en-US" sz="2000" dirty="0" err="1" smtClean="0"/>
              <a:t>Angi’s</a:t>
            </a:r>
            <a:r>
              <a:rPr lang="en-US" sz="2000" dirty="0" smtClean="0"/>
              <a:t> List </a:t>
            </a:r>
            <a:r>
              <a:rPr lang="en-US" sz="2000" dirty="0"/>
              <a:t>&amp; Craigslist </a:t>
            </a:r>
            <a:r>
              <a:rPr lang="en-US" sz="2000" dirty="0" smtClean="0"/>
              <a:t>he will obtain permits for unlicensed individuals to perform work requiring licensure. </a:t>
            </a:r>
            <a:r>
              <a:rPr lang="en-US" sz="2000" dirty="0"/>
              <a:t>It is later determined with valid documentation that licensee </a:t>
            </a:r>
            <a:r>
              <a:rPr lang="en-US" sz="2000" dirty="0" smtClean="0"/>
              <a:t>obtained permits for unlicensed individuals, and licensee did not perform any work under the permits obtained. </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785734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In order to document violations properly for preparing a complaint, the first focus must be on gathering the facts.  This means asking questions and getting answers.</a:t>
            </a:r>
          </a:p>
          <a:p>
            <a:pPr marL="971550" lvl="1" indent="-514350" eaLnBrk="1" hangingPunct="1">
              <a:buFont typeface="+mj-lt"/>
              <a:buAutoNum type="arabicParenR"/>
            </a:pPr>
            <a:r>
              <a:rPr lang="en-US" altLang="en-US" dirty="0" smtClean="0"/>
              <a:t>Who?</a:t>
            </a:r>
          </a:p>
          <a:p>
            <a:pPr marL="971550" lvl="1" indent="-514350" eaLnBrk="1" hangingPunct="1">
              <a:buFont typeface="+mj-lt"/>
              <a:buAutoNum type="arabicParenR"/>
            </a:pPr>
            <a:r>
              <a:rPr lang="en-US" altLang="en-US" dirty="0" smtClean="0"/>
              <a:t>What?</a:t>
            </a:r>
          </a:p>
          <a:p>
            <a:pPr marL="971550" lvl="1" indent="-514350" eaLnBrk="1" hangingPunct="1">
              <a:buFont typeface="+mj-lt"/>
              <a:buAutoNum type="arabicParenR"/>
            </a:pPr>
            <a:r>
              <a:rPr lang="en-US" altLang="en-US" dirty="0" smtClean="0"/>
              <a:t>When?</a:t>
            </a:r>
          </a:p>
          <a:p>
            <a:pPr marL="971550" lvl="1" indent="-514350" eaLnBrk="1" hangingPunct="1">
              <a:buFont typeface="+mj-lt"/>
              <a:buAutoNum type="arabicParenR"/>
            </a:pPr>
            <a:r>
              <a:rPr lang="en-US" altLang="en-US" dirty="0" smtClean="0"/>
              <a:t>Where?</a:t>
            </a:r>
          </a:p>
          <a:p>
            <a:pPr marL="971550" lvl="1" indent="-514350" eaLnBrk="1" hangingPunct="1">
              <a:buFont typeface="+mj-lt"/>
              <a:buAutoNum type="arabicParenR"/>
            </a:pPr>
            <a:r>
              <a:rPr lang="en-US" altLang="en-US" dirty="0" smtClean="0"/>
              <a:t>Why?</a:t>
            </a:r>
          </a:p>
          <a:p>
            <a:pPr marL="971550" lvl="1" indent="-514350" eaLnBrk="1" hangingPunct="1">
              <a:buFont typeface="+mj-lt"/>
              <a:buAutoNum type="arabicParenR"/>
            </a:pPr>
            <a:r>
              <a:rPr lang="en-US" altLang="en-US" dirty="0" smtClean="0"/>
              <a:t>How?</a:t>
            </a:r>
            <a:r>
              <a:rPr lang="en-US" altLang="en-US" dirty="0"/>
              <a:t>		</a:t>
            </a: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3690435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Who is the complaint against?</a:t>
            </a:r>
          </a:p>
          <a:p>
            <a:pPr marL="971550" lvl="1" indent="-514350" eaLnBrk="1" hangingPunct="1">
              <a:buFont typeface="+mj-lt"/>
              <a:buAutoNum type="arabicParenR"/>
            </a:pPr>
            <a:r>
              <a:rPr lang="en-US" altLang="en-US" dirty="0" smtClean="0"/>
              <a:t>Name</a:t>
            </a:r>
          </a:p>
          <a:p>
            <a:pPr marL="971550" lvl="1" indent="-514350" eaLnBrk="1" hangingPunct="1">
              <a:buFont typeface="+mj-lt"/>
              <a:buAutoNum type="arabicParenR"/>
            </a:pPr>
            <a:r>
              <a:rPr lang="en-US" altLang="en-US" dirty="0" smtClean="0"/>
              <a:t>Address</a:t>
            </a:r>
          </a:p>
          <a:p>
            <a:pPr marL="971550" lvl="1" indent="-514350" eaLnBrk="1" hangingPunct="1">
              <a:buFont typeface="+mj-lt"/>
              <a:buAutoNum type="arabicParenR"/>
            </a:pPr>
            <a:r>
              <a:rPr lang="en-US" altLang="en-US" dirty="0" smtClean="0"/>
              <a:t>Phone Number</a:t>
            </a:r>
          </a:p>
          <a:p>
            <a:pPr marL="971550" lvl="1" indent="-514350" eaLnBrk="1" hangingPunct="1">
              <a:buFont typeface="+mj-lt"/>
              <a:buAutoNum type="arabicParenR"/>
            </a:pPr>
            <a:r>
              <a:rPr lang="en-US" altLang="en-US" dirty="0" smtClean="0"/>
              <a:t>Website</a:t>
            </a:r>
          </a:p>
          <a:p>
            <a:pPr marL="971550" lvl="1" indent="-514350" eaLnBrk="1" hangingPunct="1">
              <a:buFont typeface="+mj-lt"/>
              <a:buAutoNum type="arabicParenR"/>
            </a:pPr>
            <a:r>
              <a:rPr lang="en-US" altLang="en-US" dirty="0" smtClean="0"/>
              <a:t>License or </a:t>
            </a:r>
            <a:r>
              <a:rPr lang="en-US" altLang="en-US" smtClean="0"/>
              <a:t>Registration Number</a:t>
            </a:r>
            <a:r>
              <a:rPr lang="en-US" altLang="en-US" dirty="0"/>
              <a:t>	</a:t>
            </a:r>
            <a:endParaRPr lang="en-US" altLang="en-US" dirty="0" smtClean="0"/>
          </a:p>
          <a:p>
            <a:pPr eaLnBrk="1" hangingPunct="1"/>
            <a:r>
              <a:rPr lang="en-US" altLang="en-US" dirty="0" smtClean="0"/>
              <a:t>Who performed the work?</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4121009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What occurred?</a:t>
            </a:r>
          </a:p>
          <a:p>
            <a:pPr eaLnBrk="1" hangingPunct="1"/>
            <a:r>
              <a:rPr lang="en-US" altLang="en-US" dirty="0" smtClean="0"/>
              <a:t>What work was to be performed?</a:t>
            </a:r>
          </a:p>
          <a:p>
            <a:pPr eaLnBrk="1" hangingPunct="1"/>
            <a:r>
              <a:rPr lang="en-US" altLang="en-US" dirty="0" smtClean="0"/>
              <a:t>What proof/documentation exists?</a:t>
            </a:r>
          </a:p>
          <a:p>
            <a:pPr marL="971550" lvl="1" indent="-514350" eaLnBrk="1" hangingPunct="1">
              <a:buFont typeface="+mj-lt"/>
              <a:buAutoNum type="arabicParenR"/>
            </a:pPr>
            <a:r>
              <a:rPr lang="en-US" altLang="en-US" dirty="0" smtClean="0"/>
              <a:t>Checks/credit card receipts</a:t>
            </a:r>
          </a:p>
          <a:p>
            <a:pPr marL="971550" lvl="1" indent="-514350" eaLnBrk="1" hangingPunct="1">
              <a:buFont typeface="+mj-lt"/>
              <a:buAutoNum type="arabicParenR"/>
            </a:pPr>
            <a:r>
              <a:rPr lang="en-US" altLang="en-US" dirty="0" smtClean="0"/>
              <a:t>Customer statements/affidavits</a:t>
            </a:r>
          </a:p>
          <a:p>
            <a:pPr marL="971550" lvl="1" indent="-514350" eaLnBrk="1" hangingPunct="1">
              <a:buFont typeface="+mj-lt"/>
              <a:buAutoNum type="arabicParenR"/>
            </a:pPr>
            <a:r>
              <a:rPr lang="en-US" altLang="en-US" dirty="0" smtClean="0"/>
              <a:t>Inspection reports</a:t>
            </a:r>
          </a:p>
          <a:p>
            <a:pPr marL="971550" lvl="1" indent="-514350" eaLnBrk="1" hangingPunct="1">
              <a:buFont typeface="+mj-lt"/>
              <a:buAutoNum type="arabicParenR"/>
            </a:pPr>
            <a:r>
              <a:rPr lang="en-US" altLang="en-US" dirty="0" smtClean="0"/>
              <a:t>Pictures</a:t>
            </a:r>
          </a:p>
          <a:p>
            <a:pPr marL="971550" lvl="1" indent="-514350" eaLnBrk="1" hangingPunct="1">
              <a:buFont typeface="+mj-lt"/>
              <a:buAutoNum type="arabicParenR"/>
            </a:pPr>
            <a:r>
              <a:rPr lang="en-US" altLang="en-US" dirty="0" smtClean="0"/>
              <a:t>Record certifications</a:t>
            </a:r>
          </a:p>
          <a:p>
            <a:pPr marL="971550" lvl="1" indent="-514350" eaLnBrk="1" hangingPunct="1">
              <a:buFont typeface="+mj-lt"/>
              <a:buAutoNum type="arabicParenR"/>
            </a:pPr>
            <a:r>
              <a:rPr lang="en-US" altLang="en-US" dirty="0" smtClean="0"/>
              <a:t>Written contracts</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3712794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When did the events occur?</a:t>
            </a:r>
          </a:p>
          <a:p>
            <a:pPr eaLnBrk="1" hangingPunct="1"/>
            <a:r>
              <a:rPr lang="en-US" altLang="en-US" dirty="0" smtClean="0"/>
              <a:t>When was the work performed?</a:t>
            </a:r>
          </a:p>
          <a:p>
            <a:pPr eaLnBrk="1" hangingPunct="1"/>
            <a:r>
              <a:rPr lang="en-US" altLang="en-US" dirty="0" smtClean="0"/>
              <a:t>Where did the events occur?</a:t>
            </a:r>
          </a:p>
          <a:p>
            <a:pPr eaLnBrk="1" hangingPunct="1"/>
            <a:r>
              <a:rPr lang="en-US" altLang="en-US" dirty="0" smtClean="0"/>
              <a:t>Where was the work performed?</a:t>
            </a:r>
          </a:p>
          <a:p>
            <a:pPr eaLnBrk="1" hangingPunct="1"/>
            <a:r>
              <a:rPr lang="en-US" altLang="en-US" dirty="0" smtClean="0"/>
              <a:t>Where was the licensee when the work was performed?</a:t>
            </a:r>
          </a:p>
          <a:p>
            <a:pPr eaLnBrk="1" hangingPunct="1"/>
            <a:r>
              <a:rPr lang="en-US" altLang="en-US" dirty="0" smtClean="0"/>
              <a:t>Where was the owner when the work was performed?</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927724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Why is there a complaint?</a:t>
            </a:r>
          </a:p>
          <a:p>
            <a:pPr eaLnBrk="1" hangingPunct="1"/>
            <a:r>
              <a:rPr lang="en-US" altLang="en-US" dirty="0" smtClean="0"/>
              <a:t>Why is there a violation?</a:t>
            </a:r>
          </a:p>
          <a:p>
            <a:pPr eaLnBrk="1" hangingPunct="1"/>
            <a:r>
              <a:rPr lang="en-US" altLang="en-US" dirty="0" smtClean="0"/>
              <a:t>How can we document?</a:t>
            </a:r>
          </a:p>
          <a:p>
            <a:pPr marL="971550" lvl="1" indent="-514350" eaLnBrk="1" hangingPunct="1">
              <a:buFont typeface="+mj-lt"/>
              <a:buAutoNum type="arabicParenR"/>
            </a:pPr>
            <a:r>
              <a:rPr lang="en-US" altLang="en-US" dirty="0" smtClean="0"/>
              <a:t>Complaint</a:t>
            </a:r>
          </a:p>
          <a:p>
            <a:pPr marL="971550" lvl="1" indent="-514350" eaLnBrk="1" hangingPunct="1">
              <a:buFont typeface="+mj-lt"/>
              <a:buAutoNum type="arabicParenR"/>
            </a:pPr>
            <a:r>
              <a:rPr lang="en-US" altLang="en-US" dirty="0" smtClean="0"/>
              <a:t>Events that occurred</a:t>
            </a:r>
          </a:p>
          <a:p>
            <a:pPr marL="971550" lvl="1" indent="-514350" eaLnBrk="1" hangingPunct="1">
              <a:buFont typeface="+mj-lt"/>
              <a:buAutoNum type="arabicParenR"/>
            </a:pPr>
            <a:r>
              <a:rPr lang="en-US" altLang="en-US" dirty="0" smtClean="0"/>
              <a:t>Violations that exist</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(1</a:t>
            </a:r>
            <a:r>
              <a:rPr lang="en-US" altLang="en-US" b="1" baseline="30000" dirty="0" smtClean="0"/>
              <a:t>ST</a:t>
            </a:r>
            <a:r>
              <a:rPr lang="en-US" altLang="en-US" b="1" dirty="0" smtClean="0"/>
              <a:t> STEP)</a:t>
            </a:r>
            <a:endParaRPr lang="en-US" altLang="en-US" dirty="0" smtClean="0"/>
          </a:p>
        </p:txBody>
      </p:sp>
    </p:spTree>
    <p:extLst>
      <p:ext uri="{BB962C8B-B14F-4D97-AF65-F5344CB8AC3E}">
        <p14:creationId xmlns:p14="http://schemas.microsoft.com/office/powerpoint/2010/main" val="487529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gathering the facts, the next focus is on analyzing the data and determining whether a violation exists or not?</a:t>
            </a:r>
          </a:p>
          <a:p>
            <a:pPr marL="971550" lvl="1" indent="-514350" eaLnBrk="1" hangingPunct="1">
              <a:buFont typeface="+mj-lt"/>
              <a:buAutoNum type="arabicParenR"/>
            </a:pPr>
            <a:r>
              <a:rPr lang="en-US" altLang="en-US" sz="2400" dirty="0" smtClean="0"/>
              <a:t>Does the data contain valid facts?</a:t>
            </a:r>
          </a:p>
          <a:p>
            <a:pPr marL="971550" lvl="1" indent="-514350" eaLnBrk="1" hangingPunct="1">
              <a:buFont typeface="+mj-lt"/>
              <a:buAutoNum type="arabicParenR"/>
            </a:pPr>
            <a:r>
              <a:rPr lang="en-US" altLang="en-US" sz="2400" dirty="0" smtClean="0"/>
              <a:t>Is the data sufficient or is more needed?</a:t>
            </a:r>
          </a:p>
          <a:p>
            <a:pPr marL="971550" lvl="1" indent="-514350" eaLnBrk="1" hangingPunct="1">
              <a:buFont typeface="+mj-lt"/>
              <a:buAutoNum type="arabicParenR"/>
            </a:pPr>
            <a:r>
              <a:rPr lang="en-US" altLang="en-US" sz="2400" dirty="0" smtClean="0"/>
              <a:t>Is the data in writing or verbally communicated?</a:t>
            </a:r>
          </a:p>
          <a:p>
            <a:pPr marL="971550" lvl="1" indent="-514350" eaLnBrk="1" hangingPunct="1">
              <a:buFont typeface="+mj-lt"/>
              <a:buAutoNum type="arabicParenR"/>
            </a:pPr>
            <a:r>
              <a:rPr lang="en-US" altLang="en-US" sz="2400" dirty="0" smtClean="0"/>
              <a:t>Would a site inspection/investigation help clarify/confirm the data? </a:t>
            </a:r>
            <a:r>
              <a:rPr lang="en-US" altLang="en-US" sz="2400" dirty="0" smtClean="0">
                <a:solidFill>
                  <a:srgbClr val="FF0000"/>
                </a:solidFill>
              </a:rPr>
              <a:t>(Enforcing agency responsibility)</a:t>
            </a:r>
          </a:p>
          <a:p>
            <a:pPr marL="971550" lvl="1" indent="-514350" eaLnBrk="1" hangingPunct="1">
              <a:buFont typeface="+mj-lt"/>
              <a:buAutoNum type="arabicParenR"/>
            </a:pPr>
            <a:r>
              <a:rPr lang="en-US" altLang="en-US" sz="2400" dirty="0" smtClean="0"/>
              <a:t>Does the data confirm a violation?  </a:t>
            </a:r>
          </a:p>
          <a:p>
            <a:pPr marL="1371600" lvl="2" indent="-514350" eaLnBrk="1" hangingPunct="1">
              <a:buFont typeface="+mj-lt"/>
              <a:buAutoNum type="arabicParenR"/>
            </a:pPr>
            <a:r>
              <a:rPr lang="en-US" altLang="en-US" sz="2000" dirty="0" smtClean="0"/>
              <a:t>If not, final action is to close complaint and notify complainant.</a:t>
            </a:r>
          </a:p>
          <a:p>
            <a:pPr marL="1371600" lvl="2" indent="-514350" eaLnBrk="1" hangingPunct="1">
              <a:buFont typeface="+mj-lt"/>
              <a:buAutoNum type="arabicParenR"/>
            </a:pPr>
            <a:r>
              <a:rPr lang="en-US" altLang="en-US" sz="2000" dirty="0" smtClean="0"/>
              <a:t>If so, what authority has jurisdiction over the violation?</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(2</a:t>
            </a:r>
            <a:r>
              <a:rPr lang="en-US" altLang="en-US" b="1" baseline="30000" dirty="0" smtClean="0"/>
              <a:t>nd</a:t>
            </a:r>
            <a:r>
              <a:rPr lang="en-US" altLang="en-US" b="1" dirty="0" smtClean="0"/>
              <a:t> STEP)</a:t>
            </a:r>
            <a:endParaRPr lang="en-US" altLang="en-US" dirty="0" smtClean="0"/>
          </a:p>
        </p:txBody>
      </p:sp>
    </p:spTree>
    <p:extLst>
      <p:ext uri="{BB962C8B-B14F-4D97-AF65-F5344CB8AC3E}">
        <p14:creationId xmlns:p14="http://schemas.microsoft.com/office/powerpoint/2010/main" val="3121758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all facts and data have been gathered and analyzed, the next focus is on what the specific issue is?</a:t>
            </a:r>
          </a:p>
          <a:p>
            <a:pPr marL="971550" lvl="1" indent="-514350" eaLnBrk="1" hangingPunct="1">
              <a:buFont typeface="+mj-lt"/>
              <a:buAutoNum type="arabicParenR"/>
            </a:pPr>
            <a:r>
              <a:rPr lang="en-US" altLang="en-US" dirty="0" smtClean="0"/>
              <a:t>Is it a license issue?  </a:t>
            </a:r>
            <a:r>
              <a:rPr lang="en-US" altLang="en-US" dirty="0" smtClean="0">
                <a:solidFill>
                  <a:srgbClr val="FF0000"/>
                </a:solidFill>
              </a:rPr>
              <a:t>(Licensing authority responsibility, 2016 PA 407)</a:t>
            </a:r>
          </a:p>
          <a:p>
            <a:pPr marL="971550" lvl="1" indent="-514350" eaLnBrk="1" hangingPunct="1">
              <a:buFont typeface="+mj-lt"/>
              <a:buAutoNum type="arabicParenR"/>
            </a:pPr>
            <a:r>
              <a:rPr lang="en-US" altLang="en-US" dirty="0" smtClean="0"/>
              <a:t>Is it a code enforcement issue? </a:t>
            </a:r>
            <a:r>
              <a:rPr lang="en-US" altLang="en-US" dirty="0" smtClean="0">
                <a:solidFill>
                  <a:srgbClr val="FF0000"/>
                </a:solidFill>
              </a:rPr>
              <a:t>(Enforcing agency responsibility, 1972 PA 230)</a:t>
            </a:r>
          </a:p>
          <a:p>
            <a:pPr marL="971550" lvl="1" indent="-514350" eaLnBrk="1" hangingPunct="1">
              <a:buFont typeface="+mj-lt"/>
              <a:buAutoNum type="arabicParenR"/>
            </a:pPr>
            <a:r>
              <a:rPr lang="en-US" altLang="en-US" dirty="0" smtClean="0"/>
              <a:t>Is it a contractual issue? </a:t>
            </a:r>
            <a:r>
              <a:rPr lang="en-US" altLang="en-US" dirty="0" smtClean="0">
                <a:solidFill>
                  <a:srgbClr val="FF0000"/>
                </a:solidFill>
              </a:rPr>
              <a:t>(Consumer protection matter – outside the scope of a licensing authority &amp; enforcing agency)</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(3</a:t>
            </a:r>
            <a:r>
              <a:rPr lang="en-US" altLang="en-US" b="1" baseline="30000" dirty="0" smtClean="0"/>
              <a:t>rd</a:t>
            </a:r>
            <a:r>
              <a:rPr lang="en-US" altLang="en-US" b="1" dirty="0" smtClean="0"/>
              <a:t> STEP)</a:t>
            </a:r>
            <a:endParaRPr lang="en-US" altLang="en-US" dirty="0" smtClean="0"/>
          </a:p>
        </p:txBody>
      </p:sp>
    </p:spTree>
    <p:extLst>
      <p:ext uri="{BB962C8B-B14F-4D97-AF65-F5344CB8AC3E}">
        <p14:creationId xmlns:p14="http://schemas.microsoft.com/office/powerpoint/2010/main" val="4011140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0" y="1066800"/>
            <a:ext cx="9144000" cy="4953000"/>
          </a:xfrm>
        </p:spPr>
        <p:txBody>
          <a:bodyPr/>
          <a:lstStyle/>
          <a:p>
            <a:pPr marL="742950" indent="-742950">
              <a:buFont typeface="+mj-lt"/>
              <a:buAutoNum type="arabicPeriod"/>
            </a:pPr>
            <a:r>
              <a:rPr lang="en-US" sz="3600" b="1" dirty="0" smtClean="0"/>
              <a:t>IDENTIFY VIOLATIONS OF ACT AND CODE</a:t>
            </a:r>
            <a:endParaRPr lang="en-US" sz="3600" b="1" dirty="0"/>
          </a:p>
          <a:p>
            <a:pPr marL="742950" indent="-742950">
              <a:buFont typeface="+mj-lt"/>
              <a:buAutoNum type="arabicPeriod"/>
            </a:pPr>
            <a:r>
              <a:rPr lang="en-US" sz="3600" b="1" dirty="0" smtClean="0"/>
              <a:t>DISCUSS EXAMPLES OF VIOLATIONS</a:t>
            </a:r>
          </a:p>
          <a:p>
            <a:pPr marL="742950" indent="-742950">
              <a:buFont typeface="+mj-lt"/>
              <a:buAutoNum type="arabicPeriod"/>
            </a:pPr>
            <a:r>
              <a:rPr lang="en-US" sz="3600" b="1" dirty="0" smtClean="0"/>
              <a:t>DOCUMENT VIOLATIONS</a:t>
            </a:r>
          </a:p>
          <a:p>
            <a:pPr marL="742950" indent="-742950">
              <a:buFont typeface="+mj-lt"/>
              <a:buAutoNum type="arabicPeriod"/>
            </a:pPr>
            <a:r>
              <a:rPr lang="en-US" sz="3600" b="1" dirty="0" smtClean="0"/>
              <a:t>CERTIFY VIOLATIONS WITH DETAILS</a:t>
            </a:r>
          </a:p>
          <a:p>
            <a:pPr marL="742950" indent="-742950">
              <a:buFont typeface="+mj-lt"/>
              <a:buAutoNum type="arabicPeriod"/>
            </a:pPr>
            <a:r>
              <a:rPr lang="en-US" sz="3600" b="1" dirty="0" smtClean="0"/>
              <a:t>UNDERSTAND LIMITS OF AUTHORITY</a:t>
            </a:r>
          </a:p>
          <a:p>
            <a:pPr marL="742950" indent="-742950">
              <a:buFont typeface="+mj-lt"/>
              <a:buAutoNum type="arabicPeriod"/>
            </a:pPr>
            <a:r>
              <a:rPr lang="en-US" sz="3600" b="1" dirty="0" smtClean="0">
                <a:solidFill>
                  <a:srgbClr val="002060"/>
                </a:solidFill>
              </a:rPr>
              <a:t>Q &amp; A</a:t>
            </a:r>
          </a:p>
          <a:p>
            <a:pPr marL="742950" indent="-742950">
              <a:buFont typeface="+mj-lt"/>
              <a:buAutoNum type="arabicPeriod"/>
            </a:pPr>
            <a:r>
              <a:rPr lang="en-US" sz="3600" b="1" dirty="0" smtClean="0"/>
              <a:t>PRESENTATION &amp; CONTACT INFO</a:t>
            </a:r>
          </a:p>
        </p:txBody>
      </p:sp>
      <p:sp>
        <p:nvSpPr>
          <p:cNvPr id="2" name="Title 1"/>
          <p:cNvSpPr>
            <a:spLocks noGrp="1"/>
          </p:cNvSpPr>
          <p:nvPr>
            <p:ph type="title"/>
          </p:nvPr>
        </p:nvSpPr>
        <p:spPr>
          <a:xfrm>
            <a:off x="457200" y="304800"/>
            <a:ext cx="8382000" cy="838200"/>
          </a:xfrm>
        </p:spPr>
        <p:txBody>
          <a:bodyPr>
            <a:normAutofit fontScale="90000"/>
          </a:bodyPr>
          <a:lstStyle/>
          <a:p>
            <a:pPr algn="ctr"/>
            <a:r>
              <a:rPr lang="en-US" b="1" dirty="0" smtClean="0"/>
              <a:t>GOALS</a:t>
            </a:r>
            <a:r>
              <a:rPr lang="en-US" b="0" dirty="0" smtClean="0"/>
              <a:t/>
            </a:r>
            <a:br>
              <a:rPr lang="en-US" b="0" dirty="0" smtClean="0"/>
            </a:br>
            <a:endParaRPr lang="en-US" b="0" dirty="0"/>
          </a:p>
        </p:txBody>
      </p:sp>
    </p:spTree>
    <p:extLst>
      <p:ext uri="{BB962C8B-B14F-4D97-AF65-F5344CB8AC3E}">
        <p14:creationId xmlns:p14="http://schemas.microsoft.com/office/powerpoint/2010/main" val="3702742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all facts and data have been gathered and analyzed, the next focus is on what the specific issue is?</a:t>
            </a:r>
          </a:p>
          <a:p>
            <a:pPr marL="971550" lvl="1" indent="-514350" eaLnBrk="1" hangingPunct="1">
              <a:buFont typeface="+mj-lt"/>
              <a:buAutoNum type="arabicParenR" startAt="4"/>
            </a:pPr>
            <a:r>
              <a:rPr lang="en-US" altLang="en-US" dirty="0" smtClean="0"/>
              <a:t>Is it a matter involving the internal affairs of a business entity?</a:t>
            </a:r>
            <a:r>
              <a:rPr lang="en-US" altLang="en-US" dirty="0">
                <a:solidFill>
                  <a:srgbClr val="FF0000"/>
                </a:solidFill>
              </a:rPr>
              <a:t> </a:t>
            </a:r>
            <a:r>
              <a:rPr lang="en-US" altLang="en-US" dirty="0" smtClean="0">
                <a:solidFill>
                  <a:srgbClr val="FF0000"/>
                </a:solidFill>
              </a:rPr>
              <a:t>(Business corporation matter </a:t>
            </a:r>
            <a:r>
              <a:rPr lang="en-US" altLang="en-US" dirty="0">
                <a:solidFill>
                  <a:srgbClr val="FF0000"/>
                </a:solidFill>
              </a:rPr>
              <a:t>– outside the scope of a licensing authority &amp; enforcing agency)</a:t>
            </a:r>
            <a:endParaRPr lang="en-US" altLang="en-US" dirty="0" smtClean="0"/>
          </a:p>
          <a:p>
            <a:pPr marL="971550" lvl="1" indent="-514350" eaLnBrk="1" hangingPunct="1">
              <a:buFont typeface="+mj-lt"/>
              <a:buAutoNum type="arabicParenR" startAt="4"/>
            </a:pPr>
            <a:r>
              <a:rPr lang="en-US" altLang="en-US" dirty="0" smtClean="0"/>
              <a:t>Is it a legal issue? </a:t>
            </a:r>
            <a:r>
              <a:rPr lang="en-US" altLang="en-US" dirty="0" smtClean="0">
                <a:solidFill>
                  <a:srgbClr val="FF0000"/>
                </a:solidFill>
              </a:rPr>
              <a:t>(Complainant needs private legal counsel)</a:t>
            </a:r>
          </a:p>
          <a:p>
            <a:pPr marL="971550" lvl="1" indent="-514350" eaLnBrk="1" hangingPunct="1">
              <a:buFont typeface="+mj-lt"/>
              <a:buAutoNum type="arabicParenR" startAt="4"/>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(3</a:t>
            </a:r>
            <a:r>
              <a:rPr lang="en-US" altLang="en-US" b="1" baseline="30000" dirty="0" smtClean="0"/>
              <a:t>rd</a:t>
            </a:r>
            <a:r>
              <a:rPr lang="en-US" altLang="en-US" b="1" dirty="0" smtClean="0"/>
              <a:t> STEP)</a:t>
            </a:r>
            <a:endParaRPr lang="en-US" altLang="en-US" dirty="0" smtClean="0"/>
          </a:p>
        </p:txBody>
      </p:sp>
    </p:spTree>
    <p:extLst>
      <p:ext uri="{BB962C8B-B14F-4D97-AF65-F5344CB8AC3E}">
        <p14:creationId xmlns:p14="http://schemas.microsoft.com/office/powerpoint/2010/main" val="18983308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the specific issue at hand, the next focus is on action that must transpire?</a:t>
            </a:r>
          </a:p>
          <a:p>
            <a:pPr marL="971550" lvl="1" indent="-514350" eaLnBrk="1" hangingPunct="1">
              <a:buFont typeface="+mj-lt"/>
              <a:buAutoNum type="arabicParenR"/>
            </a:pPr>
            <a:r>
              <a:rPr lang="en-US" altLang="en-US" dirty="0" smtClean="0"/>
              <a:t>License matters</a:t>
            </a:r>
            <a:r>
              <a:rPr lang="en-US" altLang="en-US" dirty="0" smtClean="0">
                <a:solidFill>
                  <a:srgbClr val="FF0000"/>
                </a:solidFill>
              </a:rPr>
              <a:t> </a:t>
            </a:r>
            <a:r>
              <a:rPr lang="en-US" altLang="en-US" dirty="0" smtClean="0"/>
              <a:t>must be filed with the licensing authority</a:t>
            </a:r>
          </a:p>
          <a:p>
            <a:pPr marL="971550" lvl="1" indent="-514350" eaLnBrk="1" hangingPunct="1">
              <a:buFont typeface="+mj-lt"/>
              <a:buAutoNum type="arabicParenR"/>
            </a:pPr>
            <a:r>
              <a:rPr lang="en-US" altLang="en-US" dirty="0" smtClean="0"/>
              <a:t>Code matters must be filed with the </a:t>
            </a:r>
            <a:r>
              <a:rPr lang="en-US" altLang="en-US" dirty="0"/>
              <a:t>enforcing </a:t>
            </a:r>
            <a:r>
              <a:rPr lang="en-US" altLang="en-US" dirty="0" smtClean="0"/>
              <a:t>agency</a:t>
            </a:r>
          </a:p>
          <a:p>
            <a:pPr marL="971550" lvl="1" indent="-514350" eaLnBrk="1" hangingPunct="1">
              <a:buFont typeface="+mj-lt"/>
              <a:buAutoNum type="arabicParenR"/>
            </a:pPr>
            <a:r>
              <a:rPr lang="en-US" altLang="en-US" dirty="0" smtClean="0"/>
              <a:t>Contractual matters must be closed, and complainant notified issue falls outside scope of authority</a:t>
            </a:r>
          </a:p>
          <a:p>
            <a:pPr marL="971550" lvl="1" indent="-514350" eaLnBrk="1" hangingPunct="1">
              <a:buFont typeface="+mj-lt"/>
              <a:buAutoNum type="arabicParenR"/>
            </a:pPr>
            <a:r>
              <a:rPr lang="en-US" altLang="en-US" dirty="0" smtClean="0"/>
              <a:t>Business operational matters must be closed, and complainant notified issue falls outside scope of authority</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(4</a:t>
            </a:r>
            <a:r>
              <a:rPr lang="en-US" altLang="en-US" b="1" baseline="30000" dirty="0" smtClean="0"/>
              <a:t>th</a:t>
            </a:r>
            <a:r>
              <a:rPr lang="en-US" altLang="en-US" b="1" dirty="0"/>
              <a:t> </a:t>
            </a:r>
            <a:r>
              <a:rPr lang="en-US" altLang="en-US" b="1" dirty="0" smtClean="0"/>
              <a:t>STEP)</a:t>
            </a:r>
            <a:endParaRPr lang="en-US" altLang="en-US" dirty="0" smtClean="0"/>
          </a:p>
        </p:txBody>
      </p:sp>
    </p:spTree>
    <p:extLst>
      <p:ext uri="{BB962C8B-B14F-4D97-AF65-F5344CB8AC3E}">
        <p14:creationId xmlns:p14="http://schemas.microsoft.com/office/powerpoint/2010/main" val="755728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After determining the specific issue at hand, the next focus is on action that must transpire?</a:t>
            </a:r>
          </a:p>
          <a:p>
            <a:pPr marL="971550" lvl="1" indent="-514350" eaLnBrk="1" hangingPunct="1">
              <a:buFont typeface="+mj-lt"/>
              <a:buAutoNum type="arabicParenR" startAt="5"/>
            </a:pPr>
            <a:r>
              <a:rPr lang="en-US" altLang="en-US" dirty="0" smtClean="0"/>
              <a:t>Legal matters must be closed, and complainant notified issue involves legal matters that may be addressed by private legal counsel</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DOCUMENTING VIOLATIONS (4</a:t>
            </a:r>
            <a:r>
              <a:rPr lang="en-US" altLang="en-US" b="1" baseline="30000" dirty="0" smtClean="0"/>
              <a:t>th</a:t>
            </a:r>
            <a:r>
              <a:rPr lang="en-US" altLang="en-US" b="1" dirty="0"/>
              <a:t> </a:t>
            </a:r>
            <a:r>
              <a:rPr lang="en-US" altLang="en-US" b="1" dirty="0" smtClean="0"/>
              <a:t>STEP)</a:t>
            </a:r>
            <a:endParaRPr lang="en-US" altLang="en-US" dirty="0" smtClean="0"/>
          </a:p>
        </p:txBody>
      </p:sp>
    </p:spTree>
    <p:extLst>
      <p:ext uri="{BB962C8B-B14F-4D97-AF65-F5344CB8AC3E}">
        <p14:creationId xmlns:p14="http://schemas.microsoft.com/office/powerpoint/2010/main" val="27680365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Pictures are one of the most efficient ways of documenting violations.  They can document:</a:t>
            </a:r>
          </a:p>
          <a:p>
            <a:pPr marL="971550" lvl="1" indent="-514350" eaLnBrk="1" hangingPunct="1">
              <a:buFont typeface="+mj-lt"/>
              <a:buAutoNum type="arabicParenR"/>
            </a:pPr>
            <a:r>
              <a:rPr lang="en-US" altLang="en-US" dirty="0" smtClean="0"/>
              <a:t>Non-compliance with code</a:t>
            </a:r>
          </a:p>
          <a:p>
            <a:pPr marL="971550" lvl="1" indent="-514350" eaLnBrk="1" hangingPunct="1">
              <a:buFont typeface="+mj-lt"/>
              <a:buAutoNum type="arabicParenR"/>
            </a:pPr>
            <a:r>
              <a:rPr lang="en-US" altLang="en-US" dirty="0"/>
              <a:t>T</a:t>
            </a:r>
            <a:r>
              <a:rPr lang="en-US" altLang="en-US" dirty="0" smtClean="0"/>
              <a:t>he before and after of work performed</a:t>
            </a:r>
          </a:p>
          <a:p>
            <a:pPr marL="971550" lvl="1" indent="-514350" eaLnBrk="1" hangingPunct="1">
              <a:buFont typeface="+mj-lt"/>
              <a:buAutoNum type="arabicParenR"/>
            </a:pPr>
            <a:r>
              <a:rPr lang="en-US" altLang="en-US" dirty="0" smtClean="0"/>
              <a:t>The specific time work was being performed</a:t>
            </a:r>
          </a:p>
          <a:p>
            <a:pPr marL="971550" lvl="1" indent="-514350" eaLnBrk="1" hangingPunct="1">
              <a:buFont typeface="+mj-lt"/>
              <a:buAutoNum type="arabicParenR"/>
            </a:pPr>
            <a:r>
              <a:rPr lang="en-US" altLang="en-US" dirty="0" smtClean="0"/>
              <a:t>Individuals performing the work</a:t>
            </a:r>
          </a:p>
          <a:p>
            <a:pPr marL="971550" lvl="1" indent="-514350" eaLnBrk="1" hangingPunct="1">
              <a:buFont typeface="+mj-lt"/>
              <a:buAutoNum type="arabicParenR"/>
            </a:pPr>
            <a:r>
              <a:rPr lang="en-US" altLang="en-US" dirty="0" smtClean="0"/>
              <a:t>Proof a contractor or business entity was overseeing a construction project</a:t>
            </a:r>
          </a:p>
          <a:p>
            <a:pPr marL="971550" lvl="1" indent="-514350" eaLnBrk="1" hangingPunct="1">
              <a:buFont typeface="+mj-lt"/>
              <a:buAutoNum type="arabicParenR"/>
            </a:pP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768118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Electrical work performed on a work site</a:t>
            </a:r>
          </a:p>
          <a:p>
            <a:pPr marL="971550" lvl="1" indent="-514350" eaLnBrk="1" hangingPunct="1">
              <a:buFont typeface="+mj-lt"/>
              <a:buAutoNum type="arabicParenR"/>
            </a:pPr>
            <a:r>
              <a:rPr lang="en-US" altLang="en-US" dirty="0" smtClean="0">
                <a:hlinkClick r:id="rId2" action="ppaction://hlinkfile"/>
              </a:rPr>
              <a:t>Picture 1</a:t>
            </a:r>
            <a:endParaRPr lang="en-US" altLang="en-US" dirty="0" smtClean="0"/>
          </a:p>
          <a:p>
            <a:pPr marL="971550" lvl="1" indent="-514350" eaLnBrk="1" hangingPunct="1">
              <a:buFont typeface="+mj-lt"/>
              <a:buAutoNum type="arabicParenR"/>
            </a:pPr>
            <a:r>
              <a:rPr lang="en-US" altLang="en-US" dirty="0" smtClean="0">
                <a:hlinkClick r:id="rId3" action="ppaction://hlinkfile"/>
              </a:rPr>
              <a:t>Picture 2</a:t>
            </a:r>
            <a:endParaRPr lang="en-US" altLang="en-US" dirty="0" smtClean="0"/>
          </a:p>
          <a:p>
            <a:pPr marL="971550" lvl="1" indent="-514350" eaLnBrk="1" hangingPunct="1">
              <a:buFont typeface="+mj-lt"/>
              <a:buAutoNum type="arabicParenR"/>
            </a:pPr>
            <a:r>
              <a:rPr lang="en-US" altLang="en-US" dirty="0" smtClean="0">
                <a:hlinkClick r:id="rId4" action="ppaction://hlinkfile"/>
              </a:rPr>
              <a:t>Picture 3</a:t>
            </a:r>
            <a:endParaRPr lang="en-US" altLang="en-US" dirty="0" smtClean="0"/>
          </a:p>
          <a:p>
            <a:pPr marL="971550" lvl="1" indent="-514350" eaLnBrk="1" hangingPunct="1">
              <a:buFont typeface="+mj-lt"/>
              <a:buAutoNum type="arabicParenR"/>
            </a:pPr>
            <a:r>
              <a:rPr lang="en-US" altLang="en-US" dirty="0" smtClean="0">
                <a:hlinkClick r:id="rId5" action="ppaction://hlinkfile"/>
              </a:rPr>
              <a:t>Picture 4</a:t>
            </a:r>
            <a:endParaRPr lang="en-US" altLang="en-US" dirty="0" smtClean="0"/>
          </a:p>
          <a:p>
            <a:pPr marL="971550" lvl="1" indent="-514350" eaLnBrk="1" hangingPunct="1">
              <a:buFont typeface="+mj-lt"/>
              <a:buAutoNum type="arabicParenR"/>
            </a:pPr>
            <a:r>
              <a:rPr lang="en-US" altLang="en-US" dirty="0" smtClean="0">
                <a:hlinkClick r:id="rId6" action="ppaction://hlinkfile"/>
              </a:rPr>
              <a:t>Picture 5</a:t>
            </a:r>
            <a:endParaRPr lang="en-US" altLang="en-US" dirty="0" smtClean="0"/>
          </a:p>
          <a:p>
            <a:pPr marL="971550" lvl="1" indent="-514350" eaLnBrk="1" hangingPunct="1">
              <a:buFont typeface="+mj-lt"/>
              <a:buAutoNum type="arabicParenR"/>
            </a:pPr>
            <a:r>
              <a:rPr lang="en-US" altLang="en-US" dirty="0" smtClean="0">
                <a:hlinkClick r:id="rId7" action="ppaction://hlinkfile"/>
              </a:rPr>
              <a:t>Picture 6</a:t>
            </a:r>
            <a:endParaRPr lang="en-US" altLang="en-US" dirty="0" smtClean="0"/>
          </a:p>
          <a:p>
            <a:pPr marL="971550" lvl="1" indent="-514350" eaLnBrk="1" hangingPunct="1">
              <a:buFont typeface="+mj-lt"/>
              <a:buAutoNum type="arabicParenR"/>
            </a:pPr>
            <a:r>
              <a:rPr lang="en-US" altLang="en-US" dirty="0" smtClean="0">
                <a:hlinkClick r:id="rId8" action="ppaction://hlinkfile"/>
              </a:rPr>
              <a:t>Picture 7</a:t>
            </a:r>
            <a:endParaRPr lang="en-US" altLang="en-US" dirty="0" smtClean="0"/>
          </a:p>
          <a:p>
            <a:pPr marL="971550" lvl="1" indent="-514350" eaLnBrk="1" hangingPunct="1">
              <a:buFont typeface="+mj-lt"/>
              <a:buAutoNum type="arabicParenR"/>
            </a:pPr>
            <a:r>
              <a:rPr lang="en-US" altLang="en-US" dirty="0" smtClean="0">
                <a:hlinkClick r:id="rId9" action="ppaction://hlinkfile"/>
              </a:rPr>
              <a:t>Picture 8</a:t>
            </a: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1067517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Additional pictures submitted by others</a:t>
            </a:r>
            <a:endParaRPr lang="en-US" altLang="en-US" dirty="0" smtClean="0"/>
          </a:p>
          <a:p>
            <a:pPr marL="971550" lvl="1" indent="-514350" eaLnBrk="1" hangingPunct="1">
              <a:buFont typeface="+mj-lt"/>
              <a:buAutoNum type="arabicParenR"/>
            </a:pPr>
            <a:r>
              <a:rPr lang="en-US" altLang="en-US" dirty="0" smtClean="0">
                <a:hlinkClick r:id="rId2" action="ppaction://hlinkfile"/>
              </a:rPr>
              <a:t>Plug feed </a:t>
            </a:r>
            <a:r>
              <a:rPr lang="en-US" altLang="en-US" dirty="0" smtClean="0"/>
              <a:t>(new solution to a problem)</a:t>
            </a:r>
            <a:endParaRPr lang="en-US" altLang="en-US" dirty="0" smtClean="0"/>
          </a:p>
          <a:p>
            <a:pPr marL="971550" lvl="1" indent="-514350" eaLnBrk="1" hangingPunct="1">
              <a:buFont typeface="+mj-lt"/>
              <a:buAutoNum type="arabicParenR"/>
            </a:pPr>
            <a:r>
              <a:rPr lang="en-US" altLang="en-US" dirty="0" smtClean="0">
                <a:hlinkClick r:id="rId3" action="ppaction://hlinkfile"/>
              </a:rPr>
              <a:t>Star Kist </a:t>
            </a:r>
            <a:r>
              <a:rPr lang="en-US" altLang="en-US" dirty="0" smtClean="0"/>
              <a:t>tuna can (new product found at grocery store)</a:t>
            </a: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3651607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Plumbing work performed at a state building</a:t>
            </a:r>
          </a:p>
          <a:p>
            <a:pPr marL="971550" lvl="1" indent="-514350" eaLnBrk="1" hangingPunct="1">
              <a:buFont typeface="+mj-lt"/>
              <a:buAutoNum type="arabicParenR"/>
            </a:pPr>
            <a:r>
              <a:rPr lang="en-US" altLang="en-US" dirty="0" smtClean="0">
                <a:hlinkClick r:id="rId2" action="ppaction://hlinkfile"/>
              </a:rPr>
              <a:t>Picture 1</a:t>
            </a:r>
            <a:endParaRPr lang="en-US" altLang="en-US" dirty="0" smtClean="0"/>
          </a:p>
          <a:p>
            <a:pPr marL="971550" lvl="1" indent="-514350" eaLnBrk="1" hangingPunct="1">
              <a:buFont typeface="+mj-lt"/>
              <a:buAutoNum type="arabicParenR"/>
            </a:pPr>
            <a:r>
              <a:rPr lang="en-US" altLang="en-US" dirty="0" smtClean="0">
                <a:hlinkClick r:id="rId3" action="ppaction://hlinkfile"/>
              </a:rPr>
              <a:t>Picture 2</a:t>
            </a:r>
            <a:endParaRPr lang="en-US" altLang="en-US" dirty="0" smtClean="0"/>
          </a:p>
          <a:p>
            <a:pPr marL="971550" lvl="1" indent="-514350" eaLnBrk="1" hangingPunct="1">
              <a:buFont typeface="+mj-lt"/>
              <a:buAutoNum type="arabicParenR"/>
            </a:pPr>
            <a:r>
              <a:rPr lang="en-US" altLang="en-US" dirty="0" smtClean="0">
                <a:hlinkClick r:id="rId4" action="ppaction://hlinkfile"/>
              </a:rPr>
              <a:t>Picture 3</a:t>
            </a:r>
            <a:endParaRPr lang="en-US" altLang="en-US" dirty="0" smtClean="0"/>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8144116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Certification of Records is an effective way to document existing records or a lack thereof</a:t>
            </a:r>
          </a:p>
          <a:p>
            <a:pPr marL="971550" lvl="1" indent="-514350" eaLnBrk="1" hangingPunct="1">
              <a:buFont typeface="+mj-lt"/>
              <a:buAutoNum type="arabicParenR"/>
            </a:pPr>
            <a:r>
              <a:rPr lang="en-US" altLang="en-US" dirty="0" smtClean="0">
                <a:hlinkClick r:id="rId2" action="ppaction://hlinkfile"/>
              </a:rPr>
              <a:t>Clickner Certification </a:t>
            </a:r>
            <a:r>
              <a:rPr lang="en-US" altLang="en-US" dirty="0" smtClean="0"/>
              <a:t>– this record was produced for prosecution of an individual that performed electrical work which required licensure (</a:t>
            </a:r>
            <a:r>
              <a:rPr lang="en-US" altLang="en-US" dirty="0" smtClean="0">
                <a:hlinkClick r:id="rId3" action="ppaction://hlinkfile"/>
              </a:rPr>
              <a:t>Water mark</a:t>
            </a:r>
            <a:r>
              <a:rPr lang="en-US" altLang="en-US" dirty="0" smtClean="0"/>
              <a:t>)</a:t>
            </a:r>
          </a:p>
          <a:p>
            <a:pPr marL="971550" lvl="1" indent="-514350" eaLnBrk="1" hangingPunct="1">
              <a:buFont typeface="+mj-lt"/>
              <a:buAutoNum type="arabicParenR"/>
            </a:pPr>
            <a:r>
              <a:rPr lang="en-US" altLang="en-US" dirty="0" smtClean="0">
                <a:hlinkClick r:id="rId4" action="ppaction://hlinkfile"/>
              </a:rPr>
              <a:t>Hoskins Certification </a:t>
            </a:r>
            <a:r>
              <a:rPr lang="en-US" altLang="en-US" dirty="0" smtClean="0"/>
              <a:t>– this record was produced to assist the local enforcing agency with addressing non-compliant ratios of electrical apprentices on job sites</a:t>
            </a:r>
          </a:p>
          <a:p>
            <a:pPr marL="971550" lvl="1" indent="-514350" eaLnBrk="1" hangingPunct="1">
              <a:buFont typeface="+mj-lt"/>
              <a:buAutoNum type="arabicParenR"/>
            </a:pPr>
            <a:r>
              <a:rPr lang="en-US" altLang="en-US" dirty="0" smtClean="0">
                <a:hlinkClick r:id="rId5" action="ppaction://hlinkfile"/>
              </a:rPr>
              <a:t>Hamann </a:t>
            </a:r>
            <a:r>
              <a:rPr lang="en-US" altLang="en-US" dirty="0">
                <a:hlinkClick r:id="rId5" action="ppaction://hlinkfile"/>
              </a:rPr>
              <a:t>Certification </a:t>
            </a:r>
            <a:r>
              <a:rPr lang="en-US" altLang="en-US" dirty="0"/>
              <a:t>– this record was produced for prosecution of an individual that </a:t>
            </a:r>
            <a:r>
              <a:rPr lang="en-US" altLang="en-US" dirty="0" smtClean="0"/>
              <a:t>was practicing as an electrical journeyman </a:t>
            </a:r>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16793175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t>An Affidavit can be produced in lieu of personal testimony in a court of law</a:t>
            </a:r>
          </a:p>
          <a:p>
            <a:pPr marL="971550" lvl="1" indent="-514350" eaLnBrk="1" hangingPunct="1">
              <a:buFont typeface="+mj-lt"/>
              <a:buAutoNum type="arabicParenR"/>
            </a:pPr>
            <a:r>
              <a:rPr lang="en-US" altLang="en-US" dirty="0" smtClean="0">
                <a:hlinkClick r:id="rId2" action="ppaction://hlinkfile"/>
              </a:rPr>
              <a:t>Klug Affidavit </a:t>
            </a:r>
            <a:r>
              <a:rPr lang="en-US" altLang="en-US" dirty="0" smtClean="0"/>
              <a:t>– this record was produced for a contractual dispute between the general contractor and a sub contractor</a:t>
            </a:r>
          </a:p>
        </p:txBody>
      </p:sp>
      <p:sp>
        <p:nvSpPr>
          <p:cNvPr id="6147" name="Title 2"/>
          <p:cNvSpPr>
            <a:spLocks noGrp="1"/>
          </p:cNvSpPr>
          <p:nvPr>
            <p:ph type="title"/>
          </p:nvPr>
        </p:nvSpPr>
        <p:spPr>
          <a:xfrm>
            <a:off x="457200" y="228600"/>
            <a:ext cx="8382000" cy="715963"/>
          </a:xfrm>
        </p:spPr>
        <p:txBody>
          <a:bodyPr>
            <a:normAutofit fontScale="90000"/>
          </a:bodyPr>
          <a:lstStyle/>
          <a:p>
            <a:pPr algn="ctr" eaLnBrk="1" hangingPunct="1"/>
            <a:r>
              <a:rPr lang="en-US" altLang="en-US" b="1" dirty="0" smtClean="0"/>
              <a:t>DOCUMENTING VIOLATIONS (EXAMPLES)</a:t>
            </a:r>
            <a:endParaRPr lang="en-US" altLang="en-US" dirty="0" smtClean="0"/>
          </a:p>
        </p:txBody>
      </p:sp>
    </p:spTree>
    <p:extLst>
      <p:ext uri="{BB962C8B-B14F-4D97-AF65-F5344CB8AC3E}">
        <p14:creationId xmlns:p14="http://schemas.microsoft.com/office/powerpoint/2010/main" val="2447594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pPr lvl="1"/>
            <a:r>
              <a:rPr lang="en-US" dirty="0" smtClean="0">
                <a:hlinkClick r:id="rId3" action="ppaction://hlinkfile"/>
              </a:rPr>
              <a:t>MCL 339.5507(2)</a:t>
            </a:r>
            <a:endParaRPr lang="en-US" dirty="0" smtClean="0"/>
          </a:p>
          <a:p>
            <a:pPr lvl="2"/>
            <a:r>
              <a:rPr lang="en-US" dirty="0" smtClean="0"/>
              <a:t>If </a:t>
            </a:r>
            <a:r>
              <a:rPr lang="en-US" dirty="0"/>
              <a:t>the report of the investigative unit of the department </a:t>
            </a:r>
            <a:r>
              <a:rPr lang="en-US" u="sng" dirty="0"/>
              <a:t>does not disclose a violation </a:t>
            </a:r>
            <a:r>
              <a:rPr lang="en-US" dirty="0"/>
              <a:t>of this act or a </a:t>
            </a:r>
            <a:r>
              <a:rPr lang="en-US" dirty="0" smtClean="0"/>
              <a:t>rule promulgated </a:t>
            </a:r>
            <a:r>
              <a:rPr lang="en-US" dirty="0"/>
              <a:t>or an order issued under this act, the department </a:t>
            </a:r>
            <a:r>
              <a:rPr lang="en-US" u="sng" dirty="0"/>
              <a:t>shall close the complaint</a:t>
            </a:r>
            <a:r>
              <a:rPr lang="en-US" dirty="0"/>
              <a:t>. The department </a:t>
            </a:r>
            <a:r>
              <a:rPr lang="en-US" u="sng" dirty="0" smtClean="0"/>
              <a:t>shall forward </a:t>
            </a:r>
            <a:r>
              <a:rPr lang="en-US" u="sng" dirty="0"/>
              <a:t>the reasons for closing the complaint to the </a:t>
            </a:r>
            <a:r>
              <a:rPr lang="en-US" u="sng" dirty="0">
                <a:solidFill>
                  <a:srgbClr val="FF0000"/>
                </a:solidFill>
              </a:rPr>
              <a:t>respondent and complainant</a:t>
            </a:r>
            <a:r>
              <a:rPr lang="en-US" dirty="0"/>
              <a:t>, who then may </a:t>
            </a:r>
            <a:r>
              <a:rPr lang="en-US" dirty="0" smtClean="0"/>
              <a:t>provide additional </a:t>
            </a:r>
            <a:r>
              <a:rPr lang="en-US" dirty="0"/>
              <a:t>information to reopen the complaint.</a:t>
            </a:r>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2797682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1066800"/>
            <a:ext cx="9144000" cy="5181600"/>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a:t>
            </a:r>
          </a:p>
          <a:p>
            <a:pPr lvl="1"/>
            <a:r>
              <a:rPr lang="en-US" sz="2400" dirty="0"/>
              <a:t>(a) Practices fraud or deceit in obtaining a license.</a:t>
            </a:r>
          </a:p>
          <a:p>
            <a:pPr lvl="1"/>
            <a:r>
              <a:rPr lang="en-US" sz="2400" dirty="0"/>
              <a:t>(b) Practices fraud, deceit, or dishonesty in practicing an occupation.</a:t>
            </a:r>
          </a:p>
          <a:p>
            <a:pPr lvl="1"/>
            <a:r>
              <a:rPr lang="en-US" sz="2400" dirty="0"/>
              <a:t>(c) Violates a rule of conduct of an occupation.</a:t>
            </a:r>
          </a:p>
          <a:p>
            <a:pPr lvl="1"/>
            <a:r>
              <a:rPr lang="en-US" sz="2400" dirty="0"/>
              <a:t>(d) Demonstrates a lack of good moral character.</a:t>
            </a:r>
          </a:p>
          <a:p>
            <a:pPr lvl="1"/>
            <a:r>
              <a:rPr lang="en-US" sz="2400" dirty="0"/>
              <a:t>(e) Commits an act of gross negligence in practicing an occupation.</a:t>
            </a:r>
          </a:p>
          <a:p>
            <a:pPr lvl="1"/>
            <a:r>
              <a:rPr lang="en-US" sz="2400" dirty="0"/>
              <a:t>(f) Practices false advertising</a:t>
            </a:r>
            <a:r>
              <a:rPr lang="en-US" sz="2400" dirty="0" smtClean="0"/>
              <a:t>.</a:t>
            </a:r>
            <a:endParaRPr lang="en-US" sz="2400" dirty="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a:t>
            </a:r>
          </a:p>
        </p:txBody>
      </p:sp>
    </p:spTree>
    <p:extLst>
      <p:ext uri="{BB962C8B-B14F-4D97-AF65-F5344CB8AC3E}">
        <p14:creationId xmlns:p14="http://schemas.microsoft.com/office/powerpoint/2010/main" val="5670394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pPr lvl="1"/>
            <a:r>
              <a:rPr lang="en-US" dirty="0" smtClean="0">
                <a:hlinkClick r:id="rId3" action="ppaction://hlinkfile"/>
              </a:rPr>
              <a:t>MCL 339.5507(3)</a:t>
            </a:r>
            <a:endParaRPr lang="en-US" dirty="0" smtClean="0"/>
          </a:p>
          <a:p>
            <a:r>
              <a:rPr lang="en-US" sz="2400" dirty="0" smtClean="0"/>
              <a:t>If </a:t>
            </a:r>
            <a:r>
              <a:rPr lang="en-US" sz="2400" dirty="0"/>
              <a:t>the report of the investigative unit made under subsection (1) </a:t>
            </a:r>
            <a:r>
              <a:rPr lang="en-US" sz="2400" u="sng" dirty="0"/>
              <a:t>discloses evidence of a violation of </a:t>
            </a:r>
            <a:r>
              <a:rPr lang="en-US" sz="2400" u="sng" dirty="0" smtClean="0"/>
              <a:t>this act </a:t>
            </a:r>
            <a:r>
              <a:rPr lang="en-US" sz="2400" dirty="0"/>
              <a:t>or a rule promulgated or an order issued under this act, the department or the department of </a:t>
            </a:r>
            <a:r>
              <a:rPr lang="en-US" sz="2400" dirty="0" smtClean="0"/>
              <a:t>attorney general </a:t>
            </a:r>
            <a:r>
              <a:rPr lang="en-US" sz="2400" dirty="0"/>
              <a:t>shall prepare the appropriate action against the respondent which may be any of the following:</a:t>
            </a:r>
          </a:p>
          <a:p>
            <a:pPr lvl="1"/>
            <a:r>
              <a:rPr lang="en-US" sz="2000" dirty="0"/>
              <a:t>(a) A formal complaint.</a:t>
            </a:r>
          </a:p>
          <a:p>
            <a:pPr lvl="1"/>
            <a:r>
              <a:rPr lang="en-US" sz="2000" dirty="0"/>
              <a:t>(b) A cease and desist order.</a:t>
            </a:r>
          </a:p>
          <a:p>
            <a:pPr lvl="1"/>
            <a:r>
              <a:rPr lang="en-US" sz="2000" dirty="0"/>
              <a:t>(c) A notice of summary suspension.</a:t>
            </a:r>
          </a:p>
          <a:p>
            <a:pPr lvl="1"/>
            <a:r>
              <a:rPr lang="en-US" sz="2000" dirty="0"/>
              <a:t>(d) A citation. </a:t>
            </a:r>
            <a:endParaRPr lang="en-US" sz="2000" dirty="0" smtClean="0"/>
          </a:p>
          <a:p>
            <a:pPr marL="0" indent="0">
              <a:buNone/>
            </a:pPr>
            <a:endParaRPr lang="en-US" dirty="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19391051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Article 5</a:t>
            </a:r>
            <a:r>
              <a:rPr lang="en-US" sz="3600" dirty="0" smtClean="0"/>
              <a:t> of 2016 PA 407 addresses the complaint process</a:t>
            </a:r>
          </a:p>
          <a:p>
            <a:r>
              <a:rPr lang="en-US" sz="2800" dirty="0" smtClean="0"/>
              <a:t>When a complaint is filed, the department is responsible for communicating with both the complainant and respondent throughout the process.</a:t>
            </a:r>
          </a:p>
          <a:p>
            <a:r>
              <a:rPr lang="en-US" sz="2800" dirty="0"/>
              <a:t>At any time during an investigation or administrative process under this article, the department </a:t>
            </a:r>
            <a:r>
              <a:rPr lang="en-US" sz="2800" dirty="0" smtClean="0"/>
              <a:t>may bring </a:t>
            </a:r>
            <a:r>
              <a:rPr lang="en-US" sz="2800" dirty="0"/>
              <a:t>the parties together for an informal conference to attempt to resolve the issues raised in the complaint.</a:t>
            </a:r>
            <a:endParaRPr lang="en-US" sz="2800" dirty="0" smtClean="0"/>
          </a:p>
          <a:p>
            <a:pPr lvl="1"/>
            <a:r>
              <a:rPr lang="en-US" dirty="0" smtClean="0">
                <a:hlinkClick r:id="rId3" action="ppaction://hlinkfile"/>
              </a:rPr>
              <a:t>MCL 339.5515(3)</a:t>
            </a:r>
            <a:endParaRPr lang="en-US" dirty="0" smtClean="0"/>
          </a:p>
        </p:txBody>
      </p:sp>
      <p:sp>
        <p:nvSpPr>
          <p:cNvPr id="3" name="Title 2"/>
          <p:cNvSpPr>
            <a:spLocks noGrp="1"/>
          </p:cNvSpPr>
          <p:nvPr>
            <p:ph type="title"/>
          </p:nvPr>
        </p:nvSpPr>
        <p:spPr/>
        <p:txBody>
          <a:bodyPr>
            <a:normAutofit/>
          </a:bodyPr>
          <a:lstStyle/>
          <a:p>
            <a:pPr algn="ctr"/>
            <a:r>
              <a:rPr lang="en-US" b="1" dirty="0" smtClean="0"/>
              <a:t>COMPLAINT PROCESSING</a:t>
            </a:r>
            <a:endParaRPr lang="en-US" dirty="0"/>
          </a:p>
        </p:txBody>
      </p:sp>
    </p:spTree>
    <p:extLst>
      <p:ext uri="{BB962C8B-B14F-4D97-AF65-F5344CB8AC3E}">
        <p14:creationId xmlns:p14="http://schemas.microsoft.com/office/powerpoint/2010/main" val="31111729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engaging in an occupation without a license</a:t>
            </a:r>
          </a:p>
          <a:p>
            <a:pPr lvl="1"/>
            <a:r>
              <a:rPr lang="en-US" dirty="0"/>
              <a:t>Sec. 601. (1) A person </a:t>
            </a:r>
            <a:r>
              <a:rPr lang="en-US" u="sng" dirty="0"/>
              <a:t>shall not engage in or attempt to engage</a:t>
            </a:r>
            <a:r>
              <a:rPr lang="en-US" dirty="0"/>
              <a:t> in the practice of an occupation </a:t>
            </a:r>
            <a:r>
              <a:rPr lang="en-US" dirty="0" smtClean="0"/>
              <a:t>regulated under </a:t>
            </a:r>
            <a:r>
              <a:rPr lang="en-US" dirty="0"/>
              <a:t>this act or use a title designated in this act </a:t>
            </a:r>
            <a:r>
              <a:rPr lang="en-US" u="sng" dirty="0"/>
              <a:t>unless the person possesses a license</a:t>
            </a:r>
            <a:r>
              <a:rPr lang="en-US" dirty="0"/>
              <a:t> issued by </a:t>
            </a:r>
            <a:r>
              <a:rPr lang="en-US" dirty="0" smtClean="0"/>
              <a:t>the department </a:t>
            </a:r>
            <a:r>
              <a:rPr lang="en-US" dirty="0"/>
              <a:t>for the occupation.</a:t>
            </a:r>
          </a:p>
          <a:p>
            <a:pPr lvl="1"/>
            <a:r>
              <a:rPr lang="en-US" dirty="0" smtClean="0"/>
              <a:t>(2) Subject to section 411, a person whose license is suspended, revoked, </a:t>
            </a:r>
            <a:r>
              <a:rPr lang="en-US" u="sng" dirty="0" smtClean="0"/>
              <a:t>or lapsed</a:t>
            </a:r>
            <a:r>
              <a:rPr lang="en-US" dirty="0" smtClean="0"/>
              <a:t>, as determined by the records of the department, </a:t>
            </a:r>
            <a:r>
              <a:rPr lang="en-US" u="sng" dirty="0" smtClean="0">
                <a:solidFill>
                  <a:srgbClr val="FF0000"/>
                </a:solidFill>
              </a:rPr>
              <a:t>is considered unlicensed</a:t>
            </a:r>
            <a:r>
              <a:rPr lang="en-US" dirty="0" smtClean="0"/>
              <a:t>. </a:t>
            </a:r>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27313901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penalties of unlicensed activity</a:t>
            </a:r>
          </a:p>
          <a:p>
            <a:pPr lvl="1"/>
            <a:r>
              <a:rPr lang="en-US" sz="2400" dirty="0"/>
              <a:t>(3) A person that violates subsection (1) is guilty of a misdemeanor punishable by a fine of not more </a:t>
            </a:r>
            <a:r>
              <a:rPr lang="en-US" sz="2400" dirty="0" smtClean="0"/>
              <a:t>than $500.00 </a:t>
            </a:r>
            <a:r>
              <a:rPr lang="en-US" sz="2400" dirty="0"/>
              <a:t>or imprisonment for not more than 90 days, or both.</a:t>
            </a:r>
          </a:p>
          <a:p>
            <a:pPr lvl="1"/>
            <a:r>
              <a:rPr lang="en-US" sz="2400" dirty="0"/>
              <a:t>(4) A person that violates subsection (1) a second time is guilty of a misdemeanor punishable by a fine </a:t>
            </a:r>
            <a:r>
              <a:rPr lang="en-US" sz="2400" dirty="0" smtClean="0"/>
              <a:t>of not </a:t>
            </a:r>
            <a:r>
              <a:rPr lang="en-US" sz="2400" dirty="0"/>
              <a:t>more than $1,000.00 or imprisonment for not more than 1 year, or both.</a:t>
            </a:r>
          </a:p>
          <a:p>
            <a:pPr lvl="1"/>
            <a:r>
              <a:rPr lang="en-US" sz="2400" dirty="0"/>
              <a:t>(5) A person that violates subsection (1) a third or subsequent time is </a:t>
            </a:r>
            <a:r>
              <a:rPr lang="en-US" sz="2400" u="sng" dirty="0">
                <a:solidFill>
                  <a:srgbClr val="FF0000"/>
                </a:solidFill>
              </a:rPr>
              <a:t>guilty of a felony </a:t>
            </a:r>
            <a:r>
              <a:rPr lang="en-US" sz="2400" dirty="0"/>
              <a:t>punishable by </a:t>
            </a:r>
            <a:r>
              <a:rPr lang="en-US" sz="2400" dirty="0" smtClean="0"/>
              <a:t>a fine </a:t>
            </a:r>
            <a:r>
              <a:rPr lang="en-US" sz="2400" dirty="0"/>
              <a:t>of not more than $25,000.00 or imprisonment for not more than 5 years, or both. </a:t>
            </a:r>
            <a:endParaRPr lang="en-US" sz="2400" dirty="0" smtClean="0"/>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31908189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remedies for unlicensed activity</a:t>
            </a:r>
          </a:p>
          <a:p>
            <a:pPr lvl="1"/>
            <a:r>
              <a:rPr lang="en-US" dirty="0"/>
              <a:t>(6) The remedies or penalties imposed for a violation of subsection (1) may include a </a:t>
            </a:r>
            <a:r>
              <a:rPr lang="en-US" u="sng" dirty="0">
                <a:solidFill>
                  <a:srgbClr val="FF0000"/>
                </a:solidFill>
              </a:rPr>
              <a:t>requirement </a:t>
            </a:r>
            <a:r>
              <a:rPr lang="en-US" u="sng" dirty="0" smtClean="0">
                <a:solidFill>
                  <a:srgbClr val="FF0000"/>
                </a:solidFill>
              </a:rPr>
              <a:t>that restitution </a:t>
            </a:r>
            <a:r>
              <a:rPr lang="en-US" u="sng" dirty="0">
                <a:solidFill>
                  <a:srgbClr val="FF0000"/>
                </a:solidFill>
              </a:rPr>
              <a:t>be made</a:t>
            </a:r>
            <a:r>
              <a:rPr lang="en-US" dirty="0"/>
              <a:t>, based on proofs submitted to and findings made by the trier of fact as provided by law</a:t>
            </a:r>
            <a:r>
              <a:rPr lang="en-US" dirty="0" smtClean="0"/>
              <a:t>.</a:t>
            </a:r>
            <a:endParaRPr lang="en-US" dirty="0"/>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346849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hlinkClick r:id="rId2" action="ppaction://hlinkfile"/>
              </a:rPr>
              <a:t>MCL 339.5601 </a:t>
            </a:r>
            <a:r>
              <a:rPr lang="en-US" sz="3600" dirty="0" smtClean="0"/>
              <a:t>of 2016 PA 407 addresses remedies for unlicensed activity</a:t>
            </a:r>
          </a:p>
          <a:p>
            <a:pPr lvl="1"/>
            <a:r>
              <a:rPr lang="en-US" sz="2000" dirty="0" smtClean="0"/>
              <a:t>(</a:t>
            </a:r>
            <a:r>
              <a:rPr lang="en-US" sz="2000" dirty="0"/>
              <a:t>7) Notwithstanding the existence and pursuit of any other remedy or penalty, an affected person </a:t>
            </a:r>
            <a:r>
              <a:rPr lang="en-US" sz="2000" dirty="0" smtClean="0"/>
              <a:t>may pursue </a:t>
            </a:r>
            <a:r>
              <a:rPr lang="en-US" sz="2000" dirty="0"/>
              <a:t>an action for injunctive relief to restrain or prevent a person from violating subsection (1). </a:t>
            </a:r>
            <a:r>
              <a:rPr lang="en-US" sz="2000" dirty="0" smtClean="0"/>
              <a:t>If successful </a:t>
            </a:r>
            <a:r>
              <a:rPr lang="en-US" sz="2000" dirty="0"/>
              <a:t>in obtaining injunctive relief, the affected person is entitled to actual costs and attorney fees. </a:t>
            </a:r>
            <a:r>
              <a:rPr lang="en-US" sz="2000" dirty="0" smtClean="0"/>
              <a:t>As </a:t>
            </a:r>
            <a:r>
              <a:rPr lang="en-US" sz="2000" smtClean="0"/>
              <a:t>used in this </a:t>
            </a:r>
            <a:r>
              <a:rPr lang="en-US" sz="2000" dirty="0"/>
              <a:t>subsection, "affected person" means a person that is directly affected by the actions of </a:t>
            </a:r>
            <a:r>
              <a:rPr lang="en-US" sz="2000" dirty="0" smtClean="0"/>
              <a:t>another person </a:t>
            </a:r>
            <a:r>
              <a:rPr lang="en-US" sz="2000" dirty="0"/>
              <a:t>that is suspected of violating subsection (1) and includes, but is not limited to, a </a:t>
            </a:r>
            <a:r>
              <a:rPr lang="en-US" sz="2000" u="sng" dirty="0">
                <a:solidFill>
                  <a:srgbClr val="FF0000"/>
                </a:solidFill>
              </a:rPr>
              <a:t>licensee</a:t>
            </a:r>
            <a:r>
              <a:rPr lang="en-US" sz="2000" dirty="0"/>
              <a:t>, a board, </a:t>
            </a:r>
            <a:r>
              <a:rPr lang="en-US" sz="2000" dirty="0" smtClean="0"/>
              <a:t>the department</a:t>
            </a:r>
            <a:r>
              <a:rPr lang="en-US" sz="2000" dirty="0"/>
              <a:t>, a person that has utilized the services of the person suspected of violating subsection (1), or </a:t>
            </a:r>
            <a:r>
              <a:rPr lang="en-US" sz="2000" u="sng" dirty="0" smtClean="0">
                <a:solidFill>
                  <a:srgbClr val="FF0000"/>
                </a:solidFill>
              </a:rPr>
              <a:t>a private </a:t>
            </a:r>
            <a:r>
              <a:rPr lang="en-US" sz="2000" u="sng" dirty="0">
                <a:solidFill>
                  <a:srgbClr val="FF0000"/>
                </a:solidFill>
              </a:rPr>
              <a:t>association that is composed primarily of members of the occupation in which the person is </a:t>
            </a:r>
            <a:r>
              <a:rPr lang="en-US" sz="2000" u="sng" dirty="0" smtClean="0">
                <a:solidFill>
                  <a:srgbClr val="FF0000"/>
                </a:solidFill>
              </a:rPr>
              <a:t>engaging in </a:t>
            </a:r>
            <a:r>
              <a:rPr lang="en-US" sz="2000" u="sng" dirty="0">
                <a:solidFill>
                  <a:srgbClr val="FF0000"/>
                </a:solidFill>
              </a:rPr>
              <a:t>or attempting to engage in or in which the person is using a title designated under this act without a </a:t>
            </a:r>
            <a:r>
              <a:rPr lang="en-US" sz="2000" u="sng" dirty="0" smtClean="0">
                <a:solidFill>
                  <a:srgbClr val="FF0000"/>
                </a:solidFill>
              </a:rPr>
              <a:t>license under </a:t>
            </a:r>
            <a:r>
              <a:rPr lang="en-US" sz="2000" u="sng" dirty="0">
                <a:solidFill>
                  <a:srgbClr val="FF0000"/>
                </a:solidFill>
              </a:rPr>
              <a:t>this </a:t>
            </a:r>
            <a:r>
              <a:rPr lang="en-US" sz="2000" u="sng" dirty="0" smtClean="0">
                <a:solidFill>
                  <a:srgbClr val="FF0000"/>
                </a:solidFill>
              </a:rPr>
              <a:t>act.</a:t>
            </a:r>
          </a:p>
        </p:txBody>
      </p:sp>
      <p:sp>
        <p:nvSpPr>
          <p:cNvPr id="3" name="Title 2"/>
          <p:cNvSpPr>
            <a:spLocks noGrp="1"/>
          </p:cNvSpPr>
          <p:nvPr>
            <p:ph type="title"/>
          </p:nvPr>
        </p:nvSpPr>
        <p:spPr/>
        <p:txBody>
          <a:bodyPr>
            <a:normAutofit/>
          </a:bodyPr>
          <a:lstStyle/>
          <a:p>
            <a:pPr algn="ctr"/>
            <a:r>
              <a:rPr lang="en-US" b="1" dirty="0" smtClean="0"/>
              <a:t>UNLICENSED ACTIVITY AUTHORITY</a:t>
            </a:r>
            <a:endParaRPr lang="en-US" dirty="0"/>
          </a:p>
        </p:txBody>
      </p:sp>
    </p:spTree>
    <p:extLst>
      <p:ext uri="{BB962C8B-B14F-4D97-AF65-F5344CB8AC3E}">
        <p14:creationId xmlns:p14="http://schemas.microsoft.com/office/powerpoint/2010/main" val="1995843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9144000" cy="4953001"/>
          </a:xfrm>
        </p:spPr>
        <p:txBody>
          <a:bodyPr/>
          <a:lstStyle/>
          <a:p>
            <a:r>
              <a:rPr lang="en-US" sz="3600" dirty="0" smtClean="0"/>
              <a:t>Presentation &amp; material available on request</a:t>
            </a:r>
          </a:p>
          <a:p>
            <a:r>
              <a:rPr lang="en-US" sz="3600" dirty="0" smtClean="0"/>
              <a:t>Contact Information:</a:t>
            </a:r>
          </a:p>
          <a:p>
            <a:pPr lvl="1"/>
            <a:r>
              <a:rPr lang="en-US" sz="3200" dirty="0" smtClean="0">
                <a:solidFill>
                  <a:schemeClr val="tx1"/>
                </a:solidFill>
                <a:hlinkClick r:id="rId2"/>
              </a:rPr>
              <a:t>lambertk@michigan.gov</a:t>
            </a:r>
            <a:endParaRPr lang="en-US" sz="3200" dirty="0" smtClean="0">
              <a:solidFill>
                <a:schemeClr val="tx1"/>
              </a:solidFill>
            </a:endParaRPr>
          </a:p>
          <a:p>
            <a:pPr lvl="1"/>
            <a:r>
              <a:rPr lang="en-US" sz="3200" dirty="0" smtClean="0">
                <a:solidFill>
                  <a:schemeClr val="tx1"/>
                </a:solidFill>
              </a:rPr>
              <a:t>Bureau (517) 241-9375</a:t>
            </a:r>
          </a:p>
          <a:p>
            <a:pPr marL="914400" lvl="2" indent="0">
              <a:buNone/>
            </a:pPr>
            <a:r>
              <a:rPr lang="en-US" sz="2800" dirty="0" smtClean="0"/>
              <a:t>1</a:t>
            </a:r>
            <a:r>
              <a:rPr lang="en-US" sz="2800" baseline="30000" dirty="0" smtClean="0"/>
              <a:t>st</a:t>
            </a:r>
            <a:r>
              <a:rPr lang="en-US" sz="2800" dirty="0" smtClean="0"/>
              <a:t> Floor Ottawa Building</a:t>
            </a:r>
          </a:p>
          <a:p>
            <a:pPr marL="914400" lvl="2" indent="0">
              <a:buNone/>
            </a:pPr>
            <a:r>
              <a:rPr lang="en-US" sz="2800" dirty="0" smtClean="0"/>
              <a:t>611 W. Ottawa St.</a:t>
            </a:r>
          </a:p>
          <a:p>
            <a:pPr marL="914400" lvl="2" indent="0">
              <a:buNone/>
            </a:pPr>
            <a:r>
              <a:rPr lang="en-US" sz="2800" dirty="0" smtClean="0"/>
              <a:t>Lansing, MI  48933</a:t>
            </a:r>
          </a:p>
          <a:p>
            <a:pPr lvl="1"/>
            <a:endParaRPr lang="en-US" dirty="0" smtClean="0"/>
          </a:p>
          <a:p>
            <a:pPr lvl="1"/>
            <a:endParaRPr lang="en-US" dirty="0"/>
          </a:p>
        </p:txBody>
      </p:sp>
      <p:sp>
        <p:nvSpPr>
          <p:cNvPr id="3" name="Title 2"/>
          <p:cNvSpPr>
            <a:spLocks noGrp="1"/>
          </p:cNvSpPr>
          <p:nvPr>
            <p:ph type="title"/>
          </p:nvPr>
        </p:nvSpPr>
        <p:spPr/>
        <p:txBody>
          <a:bodyPr/>
          <a:lstStyle/>
          <a:p>
            <a:pPr algn="ctr"/>
            <a:r>
              <a:rPr lang="en-US" b="1" dirty="0" smtClean="0"/>
              <a:t>INFORMATION</a:t>
            </a:r>
            <a:endParaRPr lang="en-US" b="1" dirty="0"/>
          </a:p>
        </p:txBody>
      </p:sp>
    </p:spTree>
    <p:extLst>
      <p:ext uri="{BB962C8B-B14F-4D97-AF65-F5344CB8AC3E}">
        <p14:creationId xmlns:p14="http://schemas.microsoft.com/office/powerpoint/2010/main" val="1117113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1066800"/>
            <a:ext cx="9144000" cy="5181600"/>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sz="2400" dirty="0" smtClean="0"/>
              <a:t>(</a:t>
            </a:r>
            <a:r>
              <a:rPr lang="en-US" sz="2400" dirty="0"/>
              <a:t>g) Commits an act that demonstrates incompetence.</a:t>
            </a:r>
          </a:p>
          <a:p>
            <a:pPr lvl="1"/>
            <a:r>
              <a:rPr lang="en-US" sz="2400" dirty="0"/>
              <a:t>(h) Violates any other provision of this act or a rule promulgated under this act for which a penalty is </a:t>
            </a:r>
            <a:r>
              <a:rPr lang="en-US" sz="2400" dirty="0" smtClean="0"/>
              <a:t>not otherwise </a:t>
            </a:r>
            <a:r>
              <a:rPr lang="en-US" sz="2400" dirty="0"/>
              <a:t>prescribed.</a:t>
            </a:r>
          </a:p>
          <a:p>
            <a:pPr lvl="1"/>
            <a:r>
              <a:rPr lang="en-US" sz="2400" dirty="0" smtClean="0"/>
              <a:t>(</a:t>
            </a:r>
            <a:r>
              <a:rPr lang="en-US" sz="2400" dirty="0" err="1" smtClean="0"/>
              <a:t>i</a:t>
            </a:r>
            <a:r>
              <a:rPr lang="en-US" sz="2400" dirty="0" smtClean="0"/>
              <a:t>) Fails to comply with a subpoena issued under this act.</a:t>
            </a:r>
          </a:p>
          <a:p>
            <a:pPr lvl="1"/>
            <a:r>
              <a:rPr lang="en-US" sz="2400" dirty="0" smtClean="0"/>
              <a:t>(</a:t>
            </a:r>
            <a:r>
              <a:rPr lang="en-US" sz="2400" dirty="0"/>
              <a:t>j) Fails to respond to a citation under section 539.</a:t>
            </a:r>
          </a:p>
          <a:p>
            <a:pPr lvl="1"/>
            <a:r>
              <a:rPr lang="en-US" sz="2400" dirty="0"/>
              <a:t>(k) Violates or fails to comply with a final order issued by a board, including a stipulation, </a:t>
            </a:r>
            <a:r>
              <a:rPr lang="en-US" sz="2400" dirty="0" smtClean="0"/>
              <a:t>settlement agreement</a:t>
            </a:r>
            <a:r>
              <a:rPr lang="en-US" sz="2400" dirty="0"/>
              <a:t>, or a citation.</a:t>
            </a:r>
          </a:p>
          <a:p>
            <a:pPr lvl="1"/>
            <a:r>
              <a:rPr lang="en-US" sz="2400" dirty="0"/>
              <a:t>(</a:t>
            </a:r>
            <a:r>
              <a:rPr lang="en-US" sz="2400" i="1" dirty="0"/>
              <a:t>l</a:t>
            </a:r>
            <a:r>
              <a:rPr lang="en-US" sz="2400" dirty="0"/>
              <a:t>) Aids or abets another person in the unlicensed practice of </a:t>
            </a:r>
            <a:r>
              <a:rPr lang="en-US" sz="2400" dirty="0" smtClean="0"/>
              <a:t>an occupation.</a:t>
            </a:r>
            <a:endParaRPr lang="en-US" altLang="en-US" sz="24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a:t>
            </a:r>
          </a:p>
        </p:txBody>
      </p:sp>
    </p:spTree>
    <p:extLst>
      <p:ext uri="{BB962C8B-B14F-4D97-AF65-F5344CB8AC3E}">
        <p14:creationId xmlns:p14="http://schemas.microsoft.com/office/powerpoint/2010/main" val="1305690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(a) Practices fraud or deceit in obtaining a license</a:t>
            </a:r>
            <a:r>
              <a:rPr lang="en-US" dirty="0" smtClean="0"/>
              <a:t>.</a:t>
            </a:r>
          </a:p>
          <a:p>
            <a:pPr lvl="2"/>
            <a:r>
              <a:rPr lang="en-US" sz="2000" dirty="0" smtClean="0"/>
              <a:t>Example: Act requires 4,000 hours performing work in the trade for licensure.  Person certifies application meeting this requirement and passes examination thus obtaining a license.  It is later determined with valid documentation that person only drove a work vehicle to job sites.</a:t>
            </a:r>
            <a:endParaRPr lang="en-US" sz="2000" dirty="0"/>
          </a:p>
          <a:p>
            <a:pPr lvl="1"/>
            <a:r>
              <a:rPr lang="en-US" dirty="0"/>
              <a:t>(b) Practices fraud, deceit, or dishonesty in practicing an occupation.</a:t>
            </a:r>
          </a:p>
          <a:p>
            <a:pPr lvl="2"/>
            <a:r>
              <a:rPr lang="en-US" sz="2000" dirty="0" smtClean="0"/>
              <a:t>Example: Unlicensed handyman performs work which requires licensure and permit to be issued for the work.  It is later determined with valid documentation that handyman performed work without proper licensure and a permit being issued. </a:t>
            </a:r>
            <a:endParaRPr lang="en-US" sz="2000" dirty="0" smtClean="0">
              <a:solidFill>
                <a:srgbClr val="FF0000"/>
              </a:solidFill>
            </a:endParaRP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637460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(c) Violates a rule of conduct of an occupation.</a:t>
            </a:r>
          </a:p>
          <a:p>
            <a:pPr lvl="2"/>
            <a:r>
              <a:rPr lang="en-US" sz="2000" dirty="0"/>
              <a:t>Example: Licensee performs work which requires licensure and permit to be issued for the work.  It is later determined with valid documentation that licensee performed work without permit being issued. </a:t>
            </a:r>
            <a:r>
              <a:rPr lang="en-US" sz="2000" dirty="0">
                <a:solidFill>
                  <a:srgbClr val="FF0000"/>
                </a:solidFill>
              </a:rPr>
              <a:t>(This can apply to other violations.)</a:t>
            </a:r>
          </a:p>
          <a:p>
            <a:pPr lvl="1"/>
            <a:r>
              <a:rPr lang="en-US" dirty="0"/>
              <a:t>(d) Demonstrates a lack of good moral character</a:t>
            </a:r>
            <a:r>
              <a:rPr lang="en-US" dirty="0" smtClean="0"/>
              <a:t>.</a:t>
            </a:r>
            <a:endParaRPr lang="en-US" dirty="0"/>
          </a:p>
          <a:p>
            <a:pPr lvl="2"/>
            <a:r>
              <a:rPr lang="en-US" sz="2000" dirty="0" smtClean="0"/>
              <a:t>Example: Licensee performs work at a residential home, and the work meets all applicable requirements (code).  It is later determined with valid documentation that licensee stole</a:t>
            </a:r>
            <a:r>
              <a:rPr lang="en-US" sz="2000" dirty="0"/>
              <a:t> from the homeowner</a:t>
            </a:r>
            <a:r>
              <a:rPr lang="en-US" sz="2000" dirty="0" smtClean="0"/>
              <a:t> valuables and work supplies for future jobs.</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577254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(e</a:t>
            </a:r>
            <a:r>
              <a:rPr lang="en-US" dirty="0"/>
              <a:t>) Commits an act of gross negligence in practicing an occupation.</a:t>
            </a:r>
          </a:p>
          <a:p>
            <a:pPr lvl="2"/>
            <a:r>
              <a:rPr lang="en-US" sz="2000" dirty="0" smtClean="0"/>
              <a:t>Example</a:t>
            </a:r>
            <a:r>
              <a:rPr lang="en-US" sz="2000" dirty="0"/>
              <a:t>: Licensee performs work which requires licensure </a:t>
            </a:r>
            <a:r>
              <a:rPr lang="en-US" sz="2000" dirty="0" smtClean="0"/>
              <a:t>and obtains proper permit.  </a:t>
            </a:r>
            <a:r>
              <a:rPr lang="en-US" sz="2000" dirty="0"/>
              <a:t>It is later determined with valid documentation that </a:t>
            </a:r>
            <a:r>
              <a:rPr lang="en-US" sz="2000" dirty="0" smtClean="0"/>
              <a:t>work performed by licensee caused physical harm to individuals.</a:t>
            </a:r>
            <a:endParaRPr lang="en-US" sz="2000" dirty="0" smtClean="0">
              <a:solidFill>
                <a:srgbClr val="FF0000"/>
              </a:solidFill>
            </a:endParaRPr>
          </a:p>
          <a:p>
            <a:pPr lvl="1"/>
            <a:r>
              <a:rPr lang="en-US" dirty="0" smtClean="0"/>
              <a:t>(f</a:t>
            </a:r>
            <a:r>
              <a:rPr lang="en-US" dirty="0"/>
              <a:t>) Practices false advertising.</a:t>
            </a:r>
          </a:p>
          <a:p>
            <a:pPr lvl="2"/>
            <a:r>
              <a:rPr lang="en-US" sz="2000" dirty="0" smtClean="0"/>
              <a:t>Example: Unlicensed handyman posts on work vehicle, in yellow pages, </a:t>
            </a:r>
            <a:r>
              <a:rPr lang="en-US" sz="2000" dirty="0" err="1" smtClean="0"/>
              <a:t>Angi’s</a:t>
            </a:r>
            <a:r>
              <a:rPr lang="en-US" sz="2000" dirty="0" smtClean="0"/>
              <a:t> List &amp; Craigslist he maintains a specific license number issued under 2016 PA 407.  It is later determined with valid documentation that specific license number was issued to another individual, and that individual has no association with the handyman.</a:t>
            </a:r>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849744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a:t>(g) Commits an act that demonstrates incompetence.</a:t>
            </a:r>
          </a:p>
          <a:p>
            <a:pPr lvl="2"/>
            <a:r>
              <a:rPr lang="en-US" dirty="0" smtClean="0"/>
              <a:t>Incompetence means a departure from, or failure to conform to, minimal standards of acceptable practice for an occupation defined as in </a:t>
            </a:r>
            <a:r>
              <a:rPr lang="en-US" dirty="0" smtClean="0">
                <a:hlinkClick r:id="rId3" action="ppaction://hlinkfile"/>
              </a:rPr>
              <a:t>MCL 339.5105 </a:t>
            </a:r>
            <a:r>
              <a:rPr lang="en-US" dirty="0" smtClean="0"/>
              <a:t>of 2016 PA 407.</a:t>
            </a:r>
          </a:p>
          <a:p>
            <a:pPr marL="914400" lvl="2" indent="0">
              <a:buNone/>
            </a:pPr>
            <a:endParaRPr lang="en-US" dirty="0"/>
          </a:p>
          <a:p>
            <a:pPr lvl="3"/>
            <a:r>
              <a:rPr lang="en-US" dirty="0" smtClean="0"/>
              <a:t>Example</a:t>
            </a:r>
            <a:r>
              <a:rPr lang="en-US" dirty="0"/>
              <a:t>: Licensee performs work which requires licensure </a:t>
            </a:r>
            <a:r>
              <a:rPr lang="en-US" dirty="0" smtClean="0"/>
              <a:t>and obtains proper permit.  Work performed does not meet applicable code requirements and written violations are issued to licensee.  Licensee appeals the violations to the local board of appeals and the violations are upheld and determined valid.  It </a:t>
            </a:r>
            <a:r>
              <a:rPr lang="en-US" dirty="0"/>
              <a:t>is later determined with valid documentation that </a:t>
            </a:r>
            <a:r>
              <a:rPr lang="en-US" dirty="0" smtClean="0"/>
              <a:t>licensee refuses to correct violations.</a:t>
            </a:r>
            <a:endParaRPr lang="en-US" dirty="0" smtClean="0">
              <a:solidFill>
                <a:srgbClr val="FF0000"/>
              </a:solidFill>
            </a:endParaRPr>
          </a:p>
          <a:p>
            <a:pPr marL="457200" lvl="1" indent="0">
              <a:buNone/>
            </a:pPr>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2259898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0" y="944563"/>
            <a:ext cx="9144000" cy="5303837"/>
          </a:xfrm>
        </p:spPr>
        <p:txBody>
          <a:bodyPr/>
          <a:lstStyle/>
          <a:p>
            <a:pPr eaLnBrk="1" hangingPunct="1"/>
            <a:r>
              <a:rPr lang="en-US" altLang="en-US" dirty="0" smtClean="0">
                <a:hlinkClick r:id="rId2" action="ppaction://hlinkfile"/>
              </a:rPr>
              <a:t>MCL 339.5607 </a:t>
            </a:r>
            <a:r>
              <a:rPr lang="en-US" altLang="en-US" dirty="0" smtClean="0"/>
              <a:t>of the Skilled Trades Act, 2016 PA 407 lists violations (continued)</a:t>
            </a:r>
          </a:p>
          <a:p>
            <a:pPr lvl="1"/>
            <a:r>
              <a:rPr lang="en-US" dirty="0" smtClean="0"/>
              <a:t>(h</a:t>
            </a:r>
            <a:r>
              <a:rPr lang="en-US" dirty="0"/>
              <a:t>) Violates any other provision of this act or a rule promulgated under this act for which a penalty is not otherwise prescribed</a:t>
            </a:r>
            <a:r>
              <a:rPr lang="en-US" dirty="0" smtClean="0"/>
              <a:t>. </a:t>
            </a:r>
            <a:r>
              <a:rPr lang="en-US" dirty="0" smtClean="0">
                <a:solidFill>
                  <a:srgbClr val="FF0000"/>
                </a:solidFill>
              </a:rPr>
              <a:t>(This is catch all language for all violations.)</a:t>
            </a:r>
            <a:endParaRPr lang="en-US" dirty="0">
              <a:solidFill>
                <a:srgbClr val="FF0000"/>
              </a:solidFill>
            </a:endParaRPr>
          </a:p>
          <a:p>
            <a:pPr lvl="2"/>
            <a:r>
              <a:rPr lang="en-US" sz="2000" dirty="0"/>
              <a:t>Example: Licensee performs work which requires licensure and permit to be issued for the work.  It is later determined with valid documentation that licensee performed work without permit being issued. </a:t>
            </a:r>
            <a:r>
              <a:rPr lang="en-US" sz="2000" dirty="0">
                <a:solidFill>
                  <a:srgbClr val="FF0000"/>
                </a:solidFill>
              </a:rPr>
              <a:t>(This can apply to other violations.)</a:t>
            </a:r>
          </a:p>
          <a:p>
            <a:pPr lvl="1"/>
            <a:endParaRPr lang="en-US" sz="2000" dirty="0" smtClean="0"/>
          </a:p>
        </p:txBody>
      </p:sp>
      <p:sp>
        <p:nvSpPr>
          <p:cNvPr id="6147" name="Title 2"/>
          <p:cNvSpPr>
            <a:spLocks noGrp="1"/>
          </p:cNvSpPr>
          <p:nvPr>
            <p:ph type="title"/>
          </p:nvPr>
        </p:nvSpPr>
        <p:spPr>
          <a:xfrm>
            <a:off x="457200" y="228600"/>
            <a:ext cx="8382000" cy="715963"/>
          </a:xfrm>
        </p:spPr>
        <p:txBody>
          <a:bodyPr>
            <a:normAutofit/>
          </a:bodyPr>
          <a:lstStyle/>
          <a:p>
            <a:pPr algn="ctr" eaLnBrk="1" hangingPunct="1"/>
            <a:r>
              <a:rPr lang="en-US" altLang="en-US" b="1" dirty="0" smtClean="0"/>
              <a:t>IDENTYFING VIOLATIONS (EXAMPLES)</a:t>
            </a:r>
            <a:endParaRPr lang="en-US" altLang="en-US" dirty="0" smtClean="0"/>
          </a:p>
        </p:txBody>
      </p:sp>
    </p:spTree>
    <p:extLst>
      <p:ext uri="{BB962C8B-B14F-4D97-AF65-F5344CB8AC3E}">
        <p14:creationId xmlns:p14="http://schemas.microsoft.com/office/powerpoint/2010/main" val="1847633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68FAF1067E674381A83D7061F97DB6" ma:contentTypeVersion="2" ma:contentTypeDescription="Create a new document." ma:contentTypeScope="" ma:versionID="f915adb390b8a443ddde08d77c17c15a">
  <xsd:schema xmlns:xsd="http://www.w3.org/2001/XMLSchema" xmlns:xs="http://www.w3.org/2001/XMLSchema" xmlns:p="http://schemas.microsoft.com/office/2006/metadata/properties" xmlns:ns1="http://schemas.microsoft.com/sharepoint/v3" targetNamespace="http://schemas.microsoft.com/office/2006/metadata/properties" ma:root="true" ma:fieldsID="7d8091a794015dd825b24a12c3ddb45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1AD708-7AEB-4296-B85B-CF9DC3F26FA4}">
  <ds:schemaRefs>
    <ds:schemaRef ds:uri="http://schemas.microsoft.com/office/2006/documentManagement/types"/>
    <ds:schemaRef ds:uri="http://schemas.openxmlformats.org/package/2006/metadata/core-properties"/>
    <ds:schemaRef ds:uri="http://www.w3.org/XML/1998/namespace"/>
    <ds:schemaRef ds:uri="http://purl.org/dc/dcmitype/"/>
    <ds:schemaRef ds:uri="http://schemas.microsoft.com/office/infopath/2007/PartnerControls"/>
    <ds:schemaRef ds:uri="http://purl.org/dc/terms/"/>
    <ds:schemaRef ds:uri="http://schemas.microsoft.com/sharepoint/v3"/>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CAB44912-D92C-4475-A3A0-EF0E7991A524}">
  <ds:schemaRefs>
    <ds:schemaRef ds:uri="http://schemas.microsoft.com/sharepoint/v3/contenttype/forms"/>
  </ds:schemaRefs>
</ds:datastoreItem>
</file>

<file path=customXml/itemProps3.xml><?xml version="1.0" encoding="utf-8"?>
<ds:datastoreItem xmlns:ds="http://schemas.openxmlformats.org/officeDocument/2006/customXml" ds:itemID="{C060527A-0ECC-4FC8-B535-34ED334603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2876</TotalTime>
  <Words>2729</Words>
  <Application>Microsoft Office PowerPoint</Application>
  <PresentationFormat>On-screen Show (4:3)</PresentationFormat>
  <Paragraphs>212</Paragraphs>
  <Slides>36</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36</vt:i4>
      </vt:variant>
    </vt:vector>
  </HeadingPairs>
  <TitlesOfParts>
    <vt:vector size="40" baseType="lpstr">
      <vt:lpstr>Arial</vt:lpstr>
      <vt:lpstr>Calibri</vt:lpstr>
      <vt:lpstr>Office Theme</vt:lpstr>
      <vt:lpstr>Custom Design</vt:lpstr>
      <vt:lpstr>Department of Licensing &amp; Regulatory Affairs  Bureau of Construction Codes  Keith E. Lambert, P.S., Director Instructor #2183 </vt:lpstr>
      <vt:lpstr>GOALS </vt:lpstr>
      <vt:lpstr>IDENTYFING VIOLATIONS</vt:lpstr>
      <vt:lpstr>IDENTYFING VIOLATIONS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IDENTYFING VIOLATIONS (EXAMPLES)</vt:lpstr>
      <vt:lpstr>DOCUMENTING VIOLATIONS (1ST STEP)</vt:lpstr>
      <vt:lpstr>DOCUMENTING VIOLATIONS (1ST STEP)</vt:lpstr>
      <vt:lpstr>DOCUMENTING VIOLATIONS (1ST STEP)</vt:lpstr>
      <vt:lpstr>DOCUMENTING VIOLATIONS (1ST STEP)</vt:lpstr>
      <vt:lpstr>DOCUMENTING VIOLATIONS (1ST STEP)</vt:lpstr>
      <vt:lpstr>DOCUMENTING VIOLATIONS (2nd STEP)</vt:lpstr>
      <vt:lpstr>DOCUMENTING VIOLATIONS (3rd STEP)</vt:lpstr>
      <vt:lpstr>DOCUMENTING VIOLATIONS (3rd STEP)</vt:lpstr>
      <vt:lpstr>DOCUMENTING VIOLATIONS (4th STEP)</vt:lpstr>
      <vt:lpstr>DOCUMENTING VIOLATIONS (4th STEP)</vt:lpstr>
      <vt:lpstr>DOCUMENTING VIOLATIONS (EXAMPLES)</vt:lpstr>
      <vt:lpstr>DOCUMENTING VIOLATIONS (EXAMPLES)</vt:lpstr>
      <vt:lpstr>DOCUMENTING VIOLATIONS (EXAMPLES)</vt:lpstr>
      <vt:lpstr>DOCUMENTING VIOLATIONS (EXAMPLES)</vt:lpstr>
      <vt:lpstr>DOCUMENTING VIOLATIONS (EXAMPLES)</vt:lpstr>
      <vt:lpstr>DOCUMENTING VIOLATIONS (EXAMPLES)</vt:lpstr>
      <vt:lpstr>COMPLAINT PROCESSING</vt:lpstr>
      <vt:lpstr>COMPLAINT PROCESSING</vt:lpstr>
      <vt:lpstr>COMPLAINT PROCESSING</vt:lpstr>
      <vt:lpstr>UNLICENSED ACTIVITY AUTHORITY</vt:lpstr>
      <vt:lpstr>UNLICENSED ACTIVITY AUTHORITY</vt:lpstr>
      <vt:lpstr>UNLICENSED ACTIVITY AUTHORITY</vt:lpstr>
      <vt:lpstr>UNLICENSED ACTIVITY AUTHORITY</vt:lpstr>
      <vt:lpstr>INFORMATION</vt:lpstr>
    </vt:vector>
  </TitlesOfParts>
  <Company>State Of Michigan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Blanche, Cindy (DELEG)</dc:creator>
  <cp:lastModifiedBy>Lambert, Keith (LARA)</cp:lastModifiedBy>
  <cp:revision>251</cp:revision>
  <cp:lastPrinted>2017-04-23T17:39:00Z</cp:lastPrinted>
  <dcterms:created xsi:type="dcterms:W3CDTF">2011-04-19T14:34:12Z</dcterms:created>
  <dcterms:modified xsi:type="dcterms:W3CDTF">2017-12-06T14:38:21Z</dcterms:modified>
</cp:coreProperties>
</file>