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97" r:id="rId5"/>
  </p:sldMasterIdLst>
  <p:sldIdLst>
    <p:sldId id="309" r:id="rId6"/>
    <p:sldId id="310" r:id="rId7"/>
    <p:sldId id="307" r:id="rId8"/>
    <p:sldId id="306" r:id="rId9"/>
    <p:sldId id="357" r:id="rId10"/>
    <p:sldId id="358" r:id="rId11"/>
    <p:sldId id="359" r:id="rId12"/>
    <p:sldId id="360" r:id="rId13"/>
    <p:sldId id="361" r:id="rId14"/>
    <p:sldId id="362" r:id="rId15"/>
    <p:sldId id="363" r:id="rId16"/>
    <p:sldId id="364" r:id="rId17"/>
    <p:sldId id="365" r:id="rId18"/>
    <p:sldId id="366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4" r:id="rId27"/>
    <p:sldId id="375" r:id="rId28"/>
    <p:sldId id="376" r:id="rId29"/>
    <p:sldId id="377" r:id="rId30"/>
    <p:sldId id="378" r:id="rId31"/>
    <p:sldId id="379" r:id="rId32"/>
    <p:sldId id="380" r:id="rId33"/>
    <p:sldId id="381" r:id="rId34"/>
    <p:sldId id="382" r:id="rId35"/>
    <p:sldId id="383" r:id="rId36"/>
    <p:sldId id="384" r:id="rId37"/>
    <p:sldId id="385" r:id="rId38"/>
    <p:sldId id="386" r:id="rId39"/>
    <p:sldId id="387" r:id="rId40"/>
    <p:sldId id="388" r:id="rId41"/>
    <p:sldId id="389" r:id="rId42"/>
    <p:sldId id="311" r:id="rId4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516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nual Operation 3"/>
          <p:cNvSpPr/>
          <p:nvPr userDrawn="1"/>
        </p:nvSpPr>
        <p:spPr>
          <a:xfrm>
            <a:off x="8878888" y="1143000"/>
            <a:ext cx="92075" cy="5181600"/>
          </a:xfrm>
          <a:prstGeom prst="flowChartManualOperation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lowchart: Manual Operation 4"/>
          <p:cNvSpPr/>
          <p:nvPr userDrawn="1"/>
        </p:nvSpPr>
        <p:spPr>
          <a:xfrm>
            <a:off x="173038" y="1143000"/>
            <a:ext cx="92075" cy="5181600"/>
          </a:xfrm>
          <a:prstGeom prst="flowChartManualOperation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6519863"/>
            <a:ext cx="9144000" cy="33813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0" y="6519863"/>
            <a:ext cx="9144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1600" b="1" smtClean="0">
                <a:solidFill>
                  <a:srgbClr val="E46C0A"/>
                </a:solidFill>
              </a:rPr>
              <a:t>C  U  S  T  O  M  E  R    D  R  I  V  E  N.     B  U  S  I  N  E  S  S    M  I  N  D  E  D.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553200"/>
            <a:ext cx="91440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4938"/>
            <a:ext cx="18288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lowchart: Manual Operation 9"/>
          <p:cNvSpPr/>
          <p:nvPr userDrawn="1"/>
        </p:nvSpPr>
        <p:spPr>
          <a:xfrm>
            <a:off x="228600" y="1066800"/>
            <a:ext cx="92075" cy="5181600"/>
          </a:xfrm>
          <a:prstGeom prst="flowChartManualOperation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lowchart: Manual Operation 10"/>
          <p:cNvSpPr/>
          <p:nvPr userDrawn="1"/>
        </p:nvSpPr>
        <p:spPr>
          <a:xfrm flipH="1">
            <a:off x="8823325" y="1066800"/>
            <a:ext cx="92075" cy="5181600"/>
          </a:xfrm>
          <a:prstGeom prst="flowChartManualOperation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>
            <a:lvl1pPr algn="ctr"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153400" y="6492875"/>
            <a:ext cx="838200" cy="365125"/>
          </a:xfrm>
        </p:spPr>
        <p:txBody>
          <a:bodyPr/>
          <a:lstStyle>
            <a:lvl1pPr>
              <a:defRPr/>
            </a:lvl1pPr>
          </a:lstStyle>
          <a:p>
            <a:fld id="{95D0891B-6221-4AC3-8DFC-C0EF8202F8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1"/>
          </p:nvPr>
        </p:nvSpPr>
        <p:spPr>
          <a:xfrm>
            <a:off x="0" y="6492875"/>
            <a:ext cx="1143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BB893-79CD-4136-96E8-964459C1BB67}" type="datetimeFigureOut">
              <a:rPr lang="en-US"/>
              <a:pPr>
                <a:defRPr/>
              </a:pPr>
              <a:t>5/6/2017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82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85D80-B3EA-4555-BF88-C7D96DF92E60}" type="datetimeFigureOut">
              <a:rPr lang="en-US"/>
              <a:pPr>
                <a:defRPr/>
              </a:pPr>
              <a:t>5/6/2017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78B31-9EA8-4EF7-A2A6-88F05F02C6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1806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64F87-BA0B-4A13-B272-C8B17F6D7809}" type="datetimeFigureOut">
              <a:rPr lang="en-US"/>
              <a:pPr>
                <a:defRPr/>
              </a:pPr>
              <a:t>5/6/2017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28216-9B73-44F2-A433-2A80D68F3C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8997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21666-8D21-4481-9148-F31AB14CBAA2}" type="datetimeFigureOut">
              <a:rPr lang="en-US"/>
              <a:pPr>
                <a:defRPr/>
              </a:pPr>
              <a:t>5/6/2017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214FAF-B29C-48C8-9F2C-61F8C1BC421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9036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2684D-B7CA-42E1-8316-019CDFBA0022}" type="datetimeFigureOut">
              <a:rPr lang="en-US"/>
              <a:pPr>
                <a:defRPr/>
              </a:pPr>
              <a:t>5/6/2017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FE8BA-752A-48BE-A1CD-799A0E360A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8729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62D4D-6D96-443F-9A04-29D255B0F490}" type="datetimeFigureOut">
              <a:rPr lang="en-US"/>
              <a:pPr>
                <a:defRPr/>
              </a:pPr>
              <a:t>5/6/2017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8B0E8-BFBA-4FF0-9AAB-BCC8278C63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38207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D01FD-D033-4EA8-9FF4-988DF19B5E4D}" type="datetimeFigureOut">
              <a:rPr lang="en-US"/>
              <a:pPr>
                <a:defRPr/>
              </a:pPr>
              <a:t>5/6/2017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F7DF76-0662-4D7A-9AA7-5DC340B677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6030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ADABD-97DC-418B-8AC1-F004143C0D0C}" type="datetimeFigureOut">
              <a:rPr lang="en-US"/>
              <a:pPr>
                <a:defRPr/>
              </a:pPr>
              <a:t>5/6/2017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30FFE-166F-4445-BC4F-A681FE8D2E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68919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D5064-D70B-4046-B56F-5B078C001C41}" type="datetimeFigureOut">
              <a:rPr lang="en-US"/>
              <a:pPr>
                <a:defRPr/>
              </a:pPr>
              <a:t>5/6/2017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002CE-27A9-4451-B202-AA55FB0799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93926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D3559-A362-45A8-A2D9-0B5EA903A610}" type="datetimeFigureOut">
              <a:rPr lang="en-US"/>
              <a:pPr>
                <a:defRPr/>
              </a:pPr>
              <a:t>5/6/2017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4065F5-8D3F-441B-A8C9-3767369E69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99768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8BB2B-EA01-4548-AF1B-CD5EB0DB6C76}" type="datetimeFigureOut">
              <a:rPr lang="en-US"/>
              <a:pPr>
                <a:defRPr/>
              </a:pPr>
              <a:t>5/6/2017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9837EC-984A-4E68-A540-F6259884D6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5518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4648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82000" cy="715962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57200" y="60960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42849-37B9-4721-AA89-4229ADA2DDE2}" type="datetimeFigureOut">
              <a:rPr lang="en-US"/>
              <a:pPr>
                <a:defRPr/>
              </a:pPr>
              <a:t>5/6/2017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E2388-1ED9-4A00-A277-38C3E1DB63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50321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7D444-BB32-4CD6-8BE8-0C5E26E0C50B}" type="datetimeFigureOut">
              <a:rPr lang="en-US"/>
              <a:pPr>
                <a:defRPr/>
              </a:pPr>
              <a:t>5/6/2017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156A0D-785A-4FB3-BE26-2983B47A92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93504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089BF-4EC4-45FC-854D-05A7338E4A21}" type="datetimeFigureOut">
              <a:rPr lang="en-US"/>
              <a:pPr>
                <a:defRPr/>
              </a:pPr>
              <a:t>5/6/2017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A195F-8A97-4DBC-8068-F4E874F7A9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60492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CFDCA-C86B-4765-9B83-F0DD2E196219}" type="datetimeFigureOut">
              <a:rPr lang="en-US"/>
              <a:pPr>
                <a:defRPr/>
              </a:pPr>
              <a:t>5/6/2017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CAA9BA-9E86-4A27-9B84-FB6C86C4C6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5185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A3CF9-F5E3-4EA3-91BF-65260FC1CD1A}" type="datetimeFigureOut">
              <a:rPr lang="en-US"/>
              <a:pPr>
                <a:defRPr/>
              </a:pPr>
              <a:t>5/6/2017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EF8AC-5D61-40B2-9CA2-630624908C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9796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41B9A-0A66-4E55-BC3D-7A79440AE6E4}" type="datetimeFigureOut">
              <a:rPr lang="en-US"/>
              <a:pPr>
                <a:defRPr/>
              </a:pPr>
              <a:t>5/6/2017</a:t>
            </a:fld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52C80-FA79-481B-AC26-5892134E9C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5410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F787F-7C07-4767-88A1-B6484DE2CB30}" type="datetimeFigureOut">
              <a:rPr lang="en-US"/>
              <a:pPr>
                <a:defRPr/>
              </a:pPr>
              <a:t>5/6/2017</a:t>
            </a:fld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6D0CD-6821-4159-842B-C19618D375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9391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1718D-BFF2-4ACC-AA2C-DB1624D3AF11}" type="datetimeFigureOut">
              <a:rPr lang="en-US"/>
              <a:pPr>
                <a:defRPr/>
              </a:pPr>
              <a:t>5/6/2017</a:t>
            </a:fld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3AC6C-EBD6-4DF5-ADFA-7D3EFD45F3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0878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4C68E-0D1A-48B4-A9E7-F6B5BA5539A0}" type="datetimeFigureOut">
              <a:rPr lang="en-US"/>
              <a:pPr>
                <a:defRPr/>
              </a:pPr>
              <a:t>5/6/2017</a:t>
            </a:fld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2239CC-3C99-4C86-858C-BF098610EA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9804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5DAEB-0BAC-48B7-B4F8-8CECDE1CF032}" type="datetimeFigureOut">
              <a:rPr lang="en-US"/>
              <a:pPr>
                <a:defRPr/>
              </a:pPr>
              <a:t>5/6/2017</a:t>
            </a:fld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7079E3-7E72-4A43-A4B4-ED645A54D2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7082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50860-71B2-41F6-9A96-FBFA83FA7E41}" type="datetimeFigureOut">
              <a:rPr lang="en-US"/>
              <a:pPr>
                <a:defRPr/>
              </a:pPr>
              <a:t>5/6/2017</a:t>
            </a:fld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8CBB1-67AE-42DD-8759-A35ABAEB2E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059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 userDrawn="1"/>
        </p:nvCxnSpPr>
        <p:spPr>
          <a:xfrm>
            <a:off x="533400" y="1014413"/>
            <a:ext cx="3200400" cy="0"/>
          </a:xfrm>
          <a:prstGeom prst="line">
            <a:avLst/>
          </a:prstGeom>
          <a:ln w="349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1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6002338"/>
            <a:ext cx="18288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382000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880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519863"/>
            <a:ext cx="9144000" cy="33813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553200"/>
            <a:ext cx="91440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D43EC0C-70FF-47C2-A344-43699990D9DD}" type="datetimeFigureOut">
              <a:rPr lang="en-US"/>
              <a:pPr>
                <a:defRPr/>
              </a:pPr>
              <a:t>5/6/2017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492875"/>
            <a:ext cx="1066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D7AD30B-EE4E-4F29-8A8B-CBC2147A5202}" type="slidenum">
              <a:rPr lang="en-US" altLang="en-US"/>
              <a:pPr/>
              <a:t>‹#›</a:t>
            </a:fld>
            <a:endParaRPr lang="en-US" alt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990600"/>
            <a:ext cx="3200400" cy="0"/>
          </a:xfrm>
          <a:prstGeom prst="line">
            <a:avLst/>
          </a:prstGeom>
          <a:ln w="349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6" name="TextBox 17"/>
          <p:cNvSpPr txBox="1">
            <a:spLocks noChangeArrowheads="1"/>
          </p:cNvSpPr>
          <p:nvPr userDrawn="1"/>
        </p:nvSpPr>
        <p:spPr bwMode="auto">
          <a:xfrm>
            <a:off x="0" y="6519863"/>
            <a:ext cx="9144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1600" b="1" smtClean="0">
                <a:solidFill>
                  <a:srgbClr val="E46C0A"/>
                </a:solidFill>
              </a:rPr>
              <a:t>C  U  S  T  O  M  E  R    D  R  I  V  E  N.     B  U  S  I  N  E  S  S    M  I  N  D  E  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00206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206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206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206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206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00206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00206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00206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00206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E65456E-BA69-4CE2-9D9F-873EBFB7509E}" type="datetimeFigureOut">
              <a:rPr lang="en-US"/>
              <a:pPr>
                <a:defRPr/>
              </a:pPr>
              <a:t>5/6/2017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0B60B07B-3265-46AE-A981-67558AFA1A1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Article%202/mcl-339-5205-new.pdf" TargetMode="External"/><Relationship Id="rId2" Type="http://schemas.openxmlformats.org/officeDocument/2006/relationships/hyperlink" Target="Article%202/mcl-407-2016-2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Article%202/mcl-339-5205-new.pdf" TargetMode="External"/><Relationship Id="rId2" Type="http://schemas.openxmlformats.org/officeDocument/2006/relationships/hyperlink" Target="Article%202/mcl-407-2016-2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Article%202/mcl-339-5219-new.pdf" TargetMode="External"/><Relationship Id="rId2" Type="http://schemas.openxmlformats.org/officeDocument/2006/relationships/hyperlink" Target="Article%202/mcl-407-2016-2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Article%202/mcl-339-5219-new.pdf" TargetMode="External"/><Relationship Id="rId2" Type="http://schemas.openxmlformats.org/officeDocument/2006/relationships/hyperlink" Target="Article%202/mcl-407-2016-2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Article%203/mcl-339-5307-new.pdf" TargetMode="External"/><Relationship Id="rId2" Type="http://schemas.openxmlformats.org/officeDocument/2006/relationships/hyperlink" Target="Article%203/mcl-407-2016-3.pdf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Article%203/mcl-339-5311-new.pdf" TargetMode="External"/><Relationship Id="rId2" Type="http://schemas.openxmlformats.org/officeDocument/2006/relationships/hyperlink" Target="Article%203/mcl-407-2016-3.pd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Article%204/mcl-339-5405-new.pdf" TargetMode="External"/><Relationship Id="rId2" Type="http://schemas.openxmlformats.org/officeDocument/2006/relationships/hyperlink" Target="Article%204/mcl-407-2016-4.pdf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Article%204/mcl-339-5407-new.pdf" TargetMode="External"/><Relationship Id="rId2" Type="http://schemas.openxmlformats.org/officeDocument/2006/relationships/hyperlink" Target="Article%204/mcl-407-2016-4.pd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Article%204/mcl-339-5411-new.pdf" TargetMode="External"/><Relationship Id="rId2" Type="http://schemas.openxmlformats.org/officeDocument/2006/relationships/hyperlink" Target="Article%204/mcl-407-2016-4.pdf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Article%204/mcl-339-5411-new.pdf" TargetMode="External"/><Relationship Id="rId2" Type="http://schemas.openxmlformats.org/officeDocument/2006/relationships/hyperlink" Target="Article%204/mcl-407-2016-4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Article%204/mcl-339-5415-new.pdf" TargetMode="External"/><Relationship Id="rId2" Type="http://schemas.openxmlformats.org/officeDocument/2006/relationships/hyperlink" Target="Article%204/mcl-407-2016-4.pdf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Article%204/mcl-339-5417-new.pdf" TargetMode="External"/><Relationship Id="rId2" Type="http://schemas.openxmlformats.org/officeDocument/2006/relationships/hyperlink" Target="Article%204/mcl-407-2016-4.pdf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Article%205/mcl-339-5505-new.pdf" TargetMode="External"/><Relationship Id="rId2" Type="http://schemas.openxmlformats.org/officeDocument/2006/relationships/hyperlink" Target="Article%205/mcl-407-2016-5.pdf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Article%205/mcl-339-5507-new.pdf" TargetMode="External"/><Relationship Id="rId2" Type="http://schemas.openxmlformats.org/officeDocument/2006/relationships/hyperlink" Target="Article%205/mcl-407-2016-5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Article%205/mcl-339-5505-new.pdf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Article%205/mcl-339-5507-new.pdf" TargetMode="External"/><Relationship Id="rId2" Type="http://schemas.openxmlformats.org/officeDocument/2006/relationships/hyperlink" Target="Article%205/mcl-407-2016-5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Article%205/mcl-339-5505-new.pdf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Article%205/mcl-339-5515-new.pdf" TargetMode="External"/><Relationship Id="rId2" Type="http://schemas.openxmlformats.org/officeDocument/2006/relationships/hyperlink" Target="Article%205/mcl-407-2016-5.pdf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Article%205/mcl-339-5515-new.pdf" TargetMode="External"/><Relationship Id="rId2" Type="http://schemas.openxmlformats.org/officeDocument/2006/relationships/hyperlink" Target="Article%205/mcl-407-2016-5.pdf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Article%205/mcl-339-5515-new.pdf" TargetMode="External"/><Relationship Id="rId2" Type="http://schemas.openxmlformats.org/officeDocument/2006/relationships/hyperlink" Target="Article%205/mcl-407-2016-5.pdf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Article%205/mcl-339-5521-new.pdf" TargetMode="External"/><Relationship Id="rId2" Type="http://schemas.openxmlformats.org/officeDocument/2006/relationships/hyperlink" Target="Article%205/mcl-407-2016-5.pdf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Article%205/mcl-339-5525-new.pdf" TargetMode="External"/><Relationship Id="rId2" Type="http://schemas.openxmlformats.org/officeDocument/2006/relationships/hyperlink" Target="Article%205/mcl-407-2016-5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Article%206/mcl-407-2016-6.pdf" TargetMode="External"/><Relationship Id="rId3" Type="http://schemas.openxmlformats.org/officeDocument/2006/relationships/hyperlink" Target="Article%201/mcl-407-2016-1.pdf" TargetMode="External"/><Relationship Id="rId7" Type="http://schemas.openxmlformats.org/officeDocument/2006/relationships/hyperlink" Target="Article%205/mcl-407-2016-5.pdf" TargetMode="External"/><Relationship Id="rId2" Type="http://schemas.openxmlformats.org/officeDocument/2006/relationships/hyperlink" Target="Skilled%20Trades%20Regulation%20Act%20Overview%20-%20Spring%20Trainin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Article%204/mcl-407-2016-4.pdf" TargetMode="External"/><Relationship Id="rId5" Type="http://schemas.openxmlformats.org/officeDocument/2006/relationships/hyperlink" Target="Article%203/mcl-407-2016-3.pdf" TargetMode="External"/><Relationship Id="rId4" Type="http://schemas.openxmlformats.org/officeDocument/2006/relationships/hyperlink" Target="Article%202/mcl-407-2016-2.pdf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Article%206/mcl-339-5601-new.pdf" TargetMode="External"/><Relationship Id="rId2" Type="http://schemas.openxmlformats.org/officeDocument/2006/relationships/hyperlink" Target="Article%206/mcl-407-2016-6.pdf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Article%206/mcl-339-5601-new.pdf" TargetMode="External"/><Relationship Id="rId2" Type="http://schemas.openxmlformats.org/officeDocument/2006/relationships/hyperlink" Target="Article%206/mcl-407-2016-6.pdf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Article%206/mcl-339-5601-new.pdf" TargetMode="External"/><Relationship Id="rId2" Type="http://schemas.openxmlformats.org/officeDocument/2006/relationships/hyperlink" Target="Article%206/mcl-407-2016-6.pdf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Article%206/mcl-339-5603-new.pdf" TargetMode="External"/><Relationship Id="rId2" Type="http://schemas.openxmlformats.org/officeDocument/2006/relationships/hyperlink" Target="Article%206/mcl-407-2016-6.pdf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Article%206/mcl-339-5603-new.pdf" TargetMode="External"/><Relationship Id="rId2" Type="http://schemas.openxmlformats.org/officeDocument/2006/relationships/hyperlink" Target="Article%206/mcl-407-2016-6.pdf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Article%206/mcl-339-5607-new.pdf" TargetMode="External"/><Relationship Id="rId2" Type="http://schemas.openxmlformats.org/officeDocument/2006/relationships/hyperlink" Target="Article%206/mcl-407-2016-6.pdf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Article%206/mcl-339-5607-new.pdf" TargetMode="External"/><Relationship Id="rId2" Type="http://schemas.openxmlformats.org/officeDocument/2006/relationships/hyperlink" Target="Article%206/mcl-407-2016-6.pdf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Article%206/mcl-339-5609-new.pdf" TargetMode="External"/><Relationship Id="rId2" Type="http://schemas.openxmlformats.org/officeDocument/2006/relationships/hyperlink" Target="Article%206/mcl-407-2016-6.pdf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mailto:lambertk@michigan.gov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Article%201/mcl-339-5103-new.pdf" TargetMode="External"/><Relationship Id="rId2" Type="http://schemas.openxmlformats.org/officeDocument/2006/relationships/hyperlink" Target="Article%201/mcl-407-2016-1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Article%201/mcl-339-5105-new.pdf" TargetMode="External"/><Relationship Id="rId2" Type="http://schemas.openxmlformats.org/officeDocument/2006/relationships/hyperlink" Target="Article%201/mcl-407-2016-1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Article%201/mcl-339-5105-new.pdf" TargetMode="External"/><Relationship Id="rId2" Type="http://schemas.openxmlformats.org/officeDocument/2006/relationships/hyperlink" Target="Article%201/mcl-407-2016-1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Article%201/mcl-339-5105-new.pdf" TargetMode="External"/><Relationship Id="rId2" Type="http://schemas.openxmlformats.org/officeDocument/2006/relationships/hyperlink" Target="Article%201/mcl-407-2016-1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Article%201/mcl-339-5105-new.pdf" TargetMode="External"/><Relationship Id="rId2" Type="http://schemas.openxmlformats.org/officeDocument/2006/relationships/hyperlink" Target="Article%201/mcl-407-2016-1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Article%201/mcl-339-5107-new.pdf" TargetMode="External"/><Relationship Id="rId2" Type="http://schemas.openxmlformats.org/officeDocument/2006/relationships/hyperlink" Target="Article%201/mcl-407-2016-1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0" y="304800"/>
            <a:ext cx="9144000" cy="3352800"/>
          </a:xfrm>
        </p:spPr>
        <p:txBody>
          <a:bodyPr/>
          <a:lstStyle/>
          <a:p>
            <a:r>
              <a:rPr lang="en-US" altLang="en-US" sz="3200" b="1" dirty="0">
                <a:solidFill>
                  <a:schemeClr val="tx1"/>
                </a:solidFill>
              </a:rPr>
              <a:t>Department of Licensing &amp; </a:t>
            </a:r>
            <a:r>
              <a:rPr lang="en-US" altLang="en-US" sz="3200" b="1" dirty="0" smtClean="0">
                <a:solidFill>
                  <a:schemeClr val="tx1"/>
                </a:solidFill>
              </a:rPr>
              <a:t>Regulatory Affairs</a:t>
            </a:r>
            <a:br>
              <a:rPr lang="en-US" altLang="en-US" sz="3200" b="1" dirty="0" smtClean="0">
                <a:solidFill>
                  <a:schemeClr val="tx1"/>
                </a:solidFill>
              </a:rPr>
            </a:br>
            <a:r>
              <a:rPr lang="en-US" altLang="en-US" sz="3200" b="1" dirty="0" smtClean="0">
                <a:solidFill>
                  <a:schemeClr val="tx1"/>
                </a:solidFill>
              </a:rPr>
              <a:t> </a:t>
            </a:r>
            <a:r>
              <a:rPr lang="en-US" altLang="en-US" sz="3200" b="1" dirty="0">
                <a:solidFill>
                  <a:schemeClr val="tx1"/>
                </a:solidFill>
              </a:rPr>
              <a:t>Bureau of Construction Codes</a:t>
            </a:r>
            <a:br>
              <a:rPr lang="en-US" altLang="en-US" sz="3200" b="1" dirty="0">
                <a:solidFill>
                  <a:schemeClr val="tx1"/>
                </a:solidFill>
              </a:rPr>
            </a:br>
            <a:r>
              <a:rPr lang="en-US" altLang="en-US" sz="3200" b="1" dirty="0">
                <a:solidFill>
                  <a:schemeClr val="tx1"/>
                </a:solidFill>
              </a:rPr>
              <a:t> Keith E. Lambert, P.S</a:t>
            </a:r>
            <a:r>
              <a:rPr lang="en-US" altLang="en-US" sz="3200" b="1" dirty="0" smtClean="0">
                <a:solidFill>
                  <a:schemeClr val="tx1"/>
                </a:solidFill>
              </a:rPr>
              <a:t>., Director</a:t>
            </a:r>
            <a:br>
              <a:rPr lang="en-US" altLang="en-US" sz="3200" b="1" dirty="0" smtClean="0">
                <a:solidFill>
                  <a:schemeClr val="tx1"/>
                </a:solidFill>
              </a:rPr>
            </a:br>
            <a:r>
              <a:rPr lang="en-US" altLang="en-US" sz="3200" b="1" dirty="0" smtClean="0">
                <a:solidFill>
                  <a:schemeClr val="tx1"/>
                </a:solidFill>
              </a:rPr>
              <a:t>Instructor #2183</a:t>
            </a:r>
            <a:br>
              <a:rPr lang="en-US" altLang="en-US" sz="3200" b="1" dirty="0" smtClean="0">
                <a:solidFill>
                  <a:schemeClr val="tx1"/>
                </a:solidFill>
              </a:rPr>
            </a:br>
            <a:endParaRPr lang="en-US" altLang="en-US" sz="3200" dirty="0" smtClean="0">
              <a:solidFill>
                <a:schemeClr val="tx1"/>
              </a:solidFill>
            </a:endParaRP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533400" y="3505200"/>
            <a:ext cx="8153400" cy="2209800"/>
          </a:xfrm>
        </p:spPr>
        <p:txBody>
          <a:bodyPr/>
          <a:lstStyle/>
          <a:p>
            <a:r>
              <a:rPr lang="en-US" altLang="en-US" b="1" i="1" dirty="0" smtClean="0"/>
              <a:t>Skilled Trades Regulation Act Overview</a:t>
            </a:r>
          </a:p>
          <a:p>
            <a:r>
              <a:rPr lang="en-US" altLang="en-US" b="1" i="1" dirty="0" smtClean="0"/>
              <a:t>BCC Course #CP-17-00064</a:t>
            </a:r>
            <a:br>
              <a:rPr lang="en-US" altLang="en-US" b="1" i="1" dirty="0" smtClean="0"/>
            </a:br>
            <a:r>
              <a:rPr lang="en-US" altLang="en-US" b="1" i="1" dirty="0" smtClean="0"/>
              <a:t>1 </a:t>
            </a:r>
            <a:r>
              <a:rPr lang="en-US" altLang="en-US" b="1" i="1" dirty="0" smtClean="0"/>
              <a:t>Hour Administration &amp; 1 Hour Communication</a:t>
            </a:r>
          </a:p>
        </p:txBody>
      </p:sp>
    </p:spTree>
    <p:extLst>
      <p:ext uri="{BB962C8B-B14F-4D97-AF65-F5344CB8AC3E}">
        <p14:creationId xmlns:p14="http://schemas.microsoft.com/office/powerpoint/2010/main" val="49192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2</a:t>
            </a:r>
            <a:r>
              <a:rPr lang="en-US" altLang="en-US" sz="3200" dirty="0" smtClean="0"/>
              <a:t> – Issuance of Licenses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339.5205</a:t>
            </a:r>
            <a:endParaRPr lang="en-US" altLang="en-US" sz="3200" dirty="0" smtClean="0"/>
          </a:p>
          <a:p>
            <a:pPr marL="800100" lvl="1" indent="-342900">
              <a:buAutoNum type="arabicParenBoth"/>
            </a:pPr>
            <a:r>
              <a:rPr lang="en-US" sz="2000" dirty="0" smtClean="0"/>
              <a:t>Unless </a:t>
            </a:r>
            <a:r>
              <a:rPr lang="en-US" sz="2000" dirty="0"/>
              <a:t>otherwise provided in this act and subject to the limitations set forth in this </a:t>
            </a:r>
            <a:r>
              <a:rPr lang="en-US" sz="2000" dirty="0" smtClean="0"/>
              <a:t>section, the </a:t>
            </a:r>
            <a:r>
              <a:rPr lang="en-US" sz="2000" dirty="0"/>
              <a:t>department shall renew the license of a person that fulfills </a:t>
            </a:r>
            <a:r>
              <a:rPr lang="en-US" sz="2000" dirty="0">
                <a:solidFill>
                  <a:srgbClr val="FF0000"/>
                </a:solidFill>
              </a:rPr>
              <a:t>all</a:t>
            </a:r>
            <a:r>
              <a:rPr lang="en-US" sz="2000" dirty="0"/>
              <a:t> of the following requirements</a:t>
            </a:r>
            <a:r>
              <a:rPr lang="en-US" sz="2000" dirty="0" smtClean="0"/>
              <a:t>:</a:t>
            </a:r>
          </a:p>
          <a:p>
            <a:pPr marL="914400" lvl="1" indent="-457200">
              <a:buAutoNum type="alphaLcParenBoth"/>
            </a:pPr>
            <a:r>
              <a:rPr lang="en-US" sz="2000" dirty="0" smtClean="0"/>
              <a:t>Has </a:t>
            </a:r>
            <a:r>
              <a:rPr lang="en-US" sz="2000" dirty="0"/>
              <a:t>applied to the department on a form provided by the department for renewal of the license. </a:t>
            </a:r>
            <a:r>
              <a:rPr lang="en-US" sz="2000" dirty="0" smtClean="0"/>
              <a:t>The completed </a:t>
            </a:r>
            <a:r>
              <a:rPr lang="en-US" sz="2000" dirty="0"/>
              <a:t>application for renewal </a:t>
            </a:r>
            <a:r>
              <a:rPr lang="en-US" sz="2000" dirty="0">
                <a:solidFill>
                  <a:srgbClr val="FF0000"/>
                </a:solidFill>
              </a:rPr>
              <a:t>must be received by the department on or before the date prescribed by </a:t>
            </a:r>
            <a:r>
              <a:rPr lang="en-US" sz="2000" dirty="0" smtClean="0">
                <a:solidFill>
                  <a:srgbClr val="FF0000"/>
                </a:solidFill>
              </a:rPr>
              <a:t>the department </a:t>
            </a:r>
            <a:r>
              <a:rPr lang="en-US" sz="2000" dirty="0">
                <a:solidFill>
                  <a:srgbClr val="FF0000"/>
                </a:solidFill>
              </a:rPr>
              <a:t>for the expiration of the current license</a:t>
            </a:r>
            <a:r>
              <a:rPr lang="en-US" sz="2000" dirty="0" smtClean="0"/>
              <a:t>.</a:t>
            </a:r>
          </a:p>
          <a:p>
            <a:pPr marL="914400" lvl="1" indent="-457200">
              <a:buAutoNum type="alphaLcParenBoth"/>
            </a:pPr>
            <a:r>
              <a:rPr lang="en-US" sz="2000" dirty="0" smtClean="0"/>
              <a:t>Has </a:t>
            </a:r>
            <a:r>
              <a:rPr lang="en-US" sz="2000" dirty="0"/>
              <a:t>paid the appropriate fees established by rule promulgated by the department under section </a:t>
            </a:r>
            <a:r>
              <a:rPr lang="en-US" sz="2000" dirty="0" smtClean="0"/>
              <a:t>207.</a:t>
            </a:r>
          </a:p>
          <a:p>
            <a:pPr marL="914400" lvl="1" indent="-457200">
              <a:buAutoNum type="alphaLcParenBoth"/>
            </a:pPr>
            <a:r>
              <a:rPr lang="en-US" sz="2000" dirty="0" smtClean="0"/>
              <a:t>Has </a:t>
            </a:r>
            <a:r>
              <a:rPr lang="en-US" sz="2000" dirty="0"/>
              <a:t>met the renewal requirements set forth in a specific article of this act, a rule promulgated under </a:t>
            </a:r>
            <a:r>
              <a:rPr lang="en-US" sz="2000" dirty="0" smtClean="0"/>
              <a:t>this act</a:t>
            </a:r>
            <a:r>
              <a:rPr lang="en-US" sz="2000" dirty="0"/>
              <a:t>, or an order issued under this act.</a:t>
            </a:r>
            <a:endParaRPr lang="en-US" altLang="en-US" sz="2000" dirty="0" smtClean="0"/>
          </a:p>
          <a:p>
            <a:pPr marL="457200" lvl="1" indent="0" eaLnBrk="1" hangingPunct="1">
              <a:buNone/>
            </a:pPr>
            <a:endParaRPr lang="en-US" altLang="en-US" sz="3200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320717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2</a:t>
            </a:r>
            <a:r>
              <a:rPr lang="en-US" altLang="en-US" sz="3200" dirty="0" smtClean="0"/>
              <a:t> – Issuance of Licenses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339.5205</a:t>
            </a:r>
            <a:endParaRPr lang="en-US" altLang="en-US" sz="3200" dirty="0" smtClean="0"/>
          </a:p>
          <a:p>
            <a:pPr marL="457200" lvl="1" indent="0">
              <a:buNone/>
            </a:pPr>
            <a:r>
              <a:rPr lang="en-US" sz="2400" dirty="0"/>
              <a:t>(3) The department shall not issue a license under this act until the person seeking renewal </a:t>
            </a:r>
            <a:r>
              <a:rPr lang="en-US" sz="2400" dirty="0">
                <a:solidFill>
                  <a:srgbClr val="FF0000"/>
                </a:solidFill>
              </a:rPr>
              <a:t>pays </a:t>
            </a:r>
            <a:r>
              <a:rPr lang="en-US" sz="2400" dirty="0" smtClean="0">
                <a:solidFill>
                  <a:srgbClr val="FF0000"/>
                </a:solidFill>
              </a:rPr>
              <a:t>the appropriate </a:t>
            </a:r>
            <a:r>
              <a:rPr lang="en-US" sz="2400" dirty="0">
                <a:solidFill>
                  <a:srgbClr val="FF0000"/>
                </a:solidFill>
              </a:rPr>
              <a:t>fees established under this act</a:t>
            </a:r>
            <a:r>
              <a:rPr lang="en-US" sz="2400" dirty="0"/>
              <a:t> or by rule promulgated by the department under </a:t>
            </a:r>
            <a:r>
              <a:rPr lang="en-US" sz="2400" dirty="0" smtClean="0"/>
              <a:t>section 207.</a:t>
            </a:r>
          </a:p>
          <a:p>
            <a:pPr marL="457200" lvl="1" indent="0">
              <a:buNone/>
            </a:pPr>
            <a:r>
              <a:rPr lang="en-US" sz="2400" dirty="0" smtClean="0"/>
              <a:t>(</a:t>
            </a:r>
            <a:r>
              <a:rPr lang="en-US" sz="2400" dirty="0"/>
              <a:t>5) It is the responsibility of the licensee to renew a license. The department shall send a </a:t>
            </a:r>
            <a:r>
              <a:rPr lang="en-US" sz="2400" dirty="0" smtClean="0"/>
              <a:t>renewal application </a:t>
            </a:r>
            <a:r>
              <a:rPr lang="en-US" sz="2400" dirty="0"/>
              <a:t>to the last known physical or electronic address of a licensee on file with the department. </a:t>
            </a:r>
            <a:r>
              <a:rPr lang="en-US" sz="2400" dirty="0" smtClean="0">
                <a:solidFill>
                  <a:srgbClr val="FF0000"/>
                </a:solidFill>
              </a:rPr>
              <a:t>The failure </a:t>
            </a:r>
            <a:r>
              <a:rPr lang="en-US" sz="2400" dirty="0">
                <a:solidFill>
                  <a:srgbClr val="FF0000"/>
                </a:solidFill>
              </a:rPr>
              <a:t>of a licensee to notify the department of a change of address does not extend the expiration date of </a:t>
            </a:r>
            <a:r>
              <a:rPr lang="en-US" sz="2400" dirty="0" smtClean="0">
                <a:solidFill>
                  <a:srgbClr val="FF0000"/>
                </a:solidFill>
              </a:rPr>
              <a:t>a license </a:t>
            </a:r>
            <a:r>
              <a:rPr lang="en-US" sz="2400" dirty="0">
                <a:solidFill>
                  <a:srgbClr val="FF0000"/>
                </a:solidFill>
              </a:rPr>
              <a:t>and may result in disciplinary action.</a:t>
            </a:r>
            <a:endParaRPr lang="en-US" alt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113857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2</a:t>
            </a:r>
            <a:r>
              <a:rPr lang="en-US" altLang="en-US" sz="3200" dirty="0" smtClean="0"/>
              <a:t> – Issuance of Licenses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339.5219 </a:t>
            </a:r>
            <a:r>
              <a:rPr lang="en-US" altLang="en-US" sz="3200" dirty="0" smtClean="0"/>
              <a:t>(temporary license)</a:t>
            </a:r>
          </a:p>
          <a:p>
            <a:pPr marL="457200" lvl="1" indent="0" eaLnBrk="1" hangingPunct="1">
              <a:buNone/>
            </a:pPr>
            <a:r>
              <a:rPr lang="en-US" sz="2000" dirty="0" smtClean="0"/>
              <a:t>(3) In addition to a temporary license under subsection (1), the department shall grant a temporary license under a specific article of this act to an individual who applies for a temporary license if the applicant meets </a:t>
            </a:r>
            <a:r>
              <a:rPr lang="en-US" sz="2000" dirty="0" smtClean="0">
                <a:solidFill>
                  <a:srgbClr val="FF0000"/>
                </a:solidFill>
              </a:rPr>
              <a:t>all</a:t>
            </a:r>
            <a:r>
              <a:rPr lang="en-US" sz="2000" dirty="0" smtClean="0"/>
              <a:t> of the following:</a:t>
            </a:r>
          </a:p>
          <a:p>
            <a:pPr marL="457200" lvl="1" indent="0">
              <a:buNone/>
            </a:pPr>
            <a:r>
              <a:rPr lang="en-US" sz="2000" dirty="0" smtClean="0"/>
              <a:t>(a) He </a:t>
            </a:r>
            <a:r>
              <a:rPr lang="en-US" sz="2000" dirty="0"/>
              <a:t>or she provides proof acceptable to the department that he or she is </a:t>
            </a:r>
            <a:r>
              <a:rPr lang="en-US" sz="2000" dirty="0">
                <a:solidFill>
                  <a:srgbClr val="FF0000"/>
                </a:solidFill>
              </a:rPr>
              <a:t>married to an individual who </a:t>
            </a:r>
            <a:r>
              <a:rPr lang="en-US" sz="2000" dirty="0" smtClean="0">
                <a:solidFill>
                  <a:srgbClr val="FF0000"/>
                </a:solidFill>
              </a:rPr>
              <a:t>is serving </a:t>
            </a:r>
            <a:r>
              <a:rPr lang="en-US" sz="2000" dirty="0">
                <a:solidFill>
                  <a:srgbClr val="FF0000"/>
                </a:solidFill>
              </a:rPr>
              <a:t>in the armed forces and is on active duty</a:t>
            </a:r>
            <a:r>
              <a:rPr lang="en-US" sz="2000" dirty="0" smtClean="0"/>
              <a:t>.</a:t>
            </a:r>
          </a:p>
          <a:p>
            <a:pPr marL="457200" lvl="1" indent="0">
              <a:buNone/>
            </a:pPr>
            <a:r>
              <a:rPr lang="en-US" sz="2000" dirty="0" smtClean="0"/>
              <a:t>(b) He </a:t>
            </a:r>
            <a:r>
              <a:rPr lang="en-US" sz="2000" dirty="0"/>
              <a:t>or she provides proof acceptable to the department that he or she </a:t>
            </a:r>
            <a:r>
              <a:rPr lang="en-US" sz="2000" dirty="0">
                <a:solidFill>
                  <a:srgbClr val="FF0000"/>
                </a:solidFill>
              </a:rPr>
              <a:t>holds a current license in </a:t>
            </a:r>
            <a:r>
              <a:rPr lang="en-US" sz="2000" dirty="0" smtClean="0">
                <a:solidFill>
                  <a:srgbClr val="FF0000"/>
                </a:solidFill>
              </a:rPr>
              <a:t>good standing</a:t>
            </a:r>
            <a:r>
              <a:rPr lang="en-US" sz="2000" dirty="0"/>
              <a:t>, or a current registration in good standing, </a:t>
            </a:r>
            <a:r>
              <a:rPr lang="en-US" sz="2000" dirty="0">
                <a:solidFill>
                  <a:srgbClr val="FF0000"/>
                </a:solidFill>
              </a:rPr>
              <a:t>in the trade or occupation</a:t>
            </a:r>
            <a:r>
              <a:rPr lang="en-US" sz="2000" dirty="0"/>
              <a:t> for which he or she is seeking </a:t>
            </a:r>
            <a:r>
              <a:rPr lang="en-US" sz="2000" dirty="0" smtClean="0"/>
              <a:t>a temporary </a:t>
            </a:r>
            <a:r>
              <a:rPr lang="en-US" sz="2000" dirty="0"/>
              <a:t>license, issued by an equivalent licensing department, board, or authority, as determined by </a:t>
            </a:r>
            <a:r>
              <a:rPr lang="en-US" sz="2000" dirty="0" smtClean="0"/>
              <a:t>the department</a:t>
            </a:r>
            <a:r>
              <a:rPr lang="en-US" sz="2000" dirty="0"/>
              <a:t>, in another state of the United States, the District of Columbia, Puerto Rico, the United </a:t>
            </a:r>
            <a:r>
              <a:rPr lang="en-US" sz="2000" dirty="0" smtClean="0"/>
              <a:t>States Virgin </a:t>
            </a:r>
            <a:r>
              <a:rPr lang="en-US" sz="2000" dirty="0"/>
              <a:t>Islands, another territory or protectorate of the United States, or a foreign country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387455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2</a:t>
            </a:r>
            <a:r>
              <a:rPr lang="en-US" altLang="en-US" sz="3200" dirty="0" smtClean="0"/>
              <a:t> – Issuance of Licenses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339.5219 </a:t>
            </a:r>
            <a:r>
              <a:rPr lang="en-US" altLang="en-US" sz="3200" dirty="0" smtClean="0"/>
              <a:t>(temporary license)</a:t>
            </a:r>
          </a:p>
          <a:p>
            <a:pPr marL="457200" lvl="1" indent="0">
              <a:buNone/>
            </a:pPr>
            <a:r>
              <a:rPr lang="en-US" sz="2000" dirty="0" smtClean="0"/>
              <a:t>(c) He or she provides proof acceptable to the department that </a:t>
            </a:r>
            <a:r>
              <a:rPr lang="en-US" sz="2000" dirty="0" smtClean="0">
                <a:solidFill>
                  <a:srgbClr val="FF0000"/>
                </a:solidFill>
              </a:rPr>
              <a:t>his or her spouse is assigned to a duty station in this state </a:t>
            </a:r>
            <a:r>
              <a:rPr lang="en-US" sz="2000" dirty="0" smtClean="0"/>
              <a:t>and that he or she is also assigned to a duty station in this state under his or her spouse's permanent change of station orders.</a:t>
            </a:r>
          </a:p>
          <a:p>
            <a:pPr marL="457200" lvl="1" indent="0">
              <a:buNone/>
            </a:pPr>
            <a:r>
              <a:rPr lang="en-US" sz="2000" dirty="0" smtClean="0"/>
              <a:t>(</a:t>
            </a:r>
            <a:r>
              <a:rPr lang="en-US" sz="2000" dirty="0"/>
              <a:t>4) A temporary license issued under subsection (3) is </a:t>
            </a:r>
            <a:r>
              <a:rPr lang="en-US" sz="2000" dirty="0">
                <a:solidFill>
                  <a:srgbClr val="FF0000"/>
                </a:solidFill>
              </a:rPr>
              <a:t>valid for 6 months and may be renewed for </a:t>
            </a:r>
            <a:r>
              <a:rPr lang="en-US" sz="2000" dirty="0" smtClean="0">
                <a:solidFill>
                  <a:srgbClr val="FF0000"/>
                </a:solidFill>
              </a:rPr>
              <a:t>1 additional </a:t>
            </a:r>
            <a:r>
              <a:rPr lang="en-US" sz="2000" dirty="0">
                <a:solidFill>
                  <a:srgbClr val="FF0000"/>
                </a:solidFill>
              </a:rPr>
              <a:t>6-month term</a:t>
            </a:r>
            <a:r>
              <a:rPr lang="en-US" sz="2000" dirty="0"/>
              <a:t> if the department determines the temporary licensee continues to meet </a:t>
            </a:r>
            <a:r>
              <a:rPr lang="en-US" sz="2000" dirty="0" smtClean="0"/>
              <a:t>the requirements </a:t>
            </a:r>
            <a:r>
              <a:rPr lang="en-US" sz="2000" dirty="0"/>
              <a:t>of subsection (3) and needs additional time to fulfill the requirements for initial licensure in </a:t>
            </a:r>
            <a:r>
              <a:rPr lang="en-US" sz="2000" dirty="0" smtClean="0"/>
              <a:t>this state</a:t>
            </a:r>
            <a:r>
              <a:rPr lang="en-US" sz="2000" dirty="0"/>
              <a:t>.</a:t>
            </a:r>
            <a:endParaRPr lang="en-US" altLang="en-US" sz="2000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147991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3</a:t>
            </a:r>
            <a:r>
              <a:rPr lang="en-US" altLang="en-US" sz="3200" dirty="0" smtClean="0"/>
              <a:t> – Boards Generally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339.5307 </a:t>
            </a:r>
            <a:endParaRPr lang="en-US" altLang="en-US" sz="3200" dirty="0" smtClean="0"/>
          </a:p>
          <a:p>
            <a:pPr marL="457200" lvl="1" indent="0" eaLnBrk="1" hangingPunct="1">
              <a:buNone/>
            </a:pPr>
            <a:endParaRPr lang="en-US" altLang="en-US" sz="3200" dirty="0" smtClean="0"/>
          </a:p>
          <a:p>
            <a:pPr marL="457200" lvl="1" indent="0">
              <a:buNone/>
            </a:pPr>
            <a:r>
              <a:rPr lang="en-US" sz="2400" dirty="0" smtClean="0"/>
              <a:t>The </a:t>
            </a:r>
            <a:r>
              <a:rPr lang="en-US" sz="2400" dirty="0"/>
              <a:t>term of office of a member of a board shall commence on July </a:t>
            </a:r>
            <a:r>
              <a:rPr lang="en-US" sz="2400" dirty="0" smtClean="0"/>
              <a:t>31 of </a:t>
            </a:r>
            <a:r>
              <a:rPr lang="en-US" sz="2400" dirty="0"/>
              <a:t>the year he or she </a:t>
            </a:r>
            <a:r>
              <a:rPr lang="en-US" sz="2400" dirty="0" smtClean="0"/>
              <a:t>is appointed </a:t>
            </a:r>
            <a:r>
              <a:rPr lang="en-US" sz="2400" dirty="0"/>
              <a:t>to the board</a:t>
            </a:r>
            <a:r>
              <a:rPr lang="en-US" sz="2400" dirty="0" smtClean="0"/>
              <a:t>. </a:t>
            </a:r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233441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3</a:t>
            </a:r>
            <a:r>
              <a:rPr lang="en-US" altLang="en-US" sz="3200" dirty="0" smtClean="0"/>
              <a:t> – Boards Generally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339.5311 </a:t>
            </a:r>
            <a:endParaRPr lang="en-US" altLang="en-US" sz="3200" dirty="0" smtClean="0"/>
          </a:p>
          <a:p>
            <a:pPr marL="800100" lvl="1" indent="-342900">
              <a:buAutoNum type="alphaLcParenBoth"/>
            </a:pPr>
            <a:r>
              <a:rPr lang="en-US" sz="2000" dirty="0" smtClean="0"/>
              <a:t>  A </a:t>
            </a:r>
            <a:r>
              <a:rPr lang="en-US" sz="2000" dirty="0"/>
              <a:t>board shall meet as often as necessary to fulfill its duties under this act, but </a:t>
            </a:r>
            <a:r>
              <a:rPr lang="en-US" sz="2000" dirty="0" smtClean="0"/>
              <a:t>  	</a:t>
            </a:r>
            <a:r>
              <a:rPr lang="en-US" sz="2000" dirty="0" smtClean="0">
                <a:solidFill>
                  <a:srgbClr val="FF0000"/>
                </a:solidFill>
              </a:rPr>
              <a:t>shall </a:t>
            </a:r>
            <a:r>
              <a:rPr lang="en-US" sz="2000" dirty="0">
                <a:solidFill>
                  <a:srgbClr val="FF0000"/>
                </a:solidFill>
              </a:rPr>
              <a:t>meet at least 2 </a:t>
            </a:r>
            <a:r>
              <a:rPr lang="en-US" sz="2000" dirty="0" smtClean="0">
                <a:solidFill>
                  <a:srgbClr val="FF0000"/>
                </a:solidFill>
              </a:rPr>
              <a:t>times a </a:t>
            </a:r>
            <a:r>
              <a:rPr lang="en-US" sz="2000" dirty="0">
                <a:solidFill>
                  <a:srgbClr val="FF0000"/>
                </a:solidFill>
              </a:rPr>
              <a:t>year </a:t>
            </a:r>
            <a:r>
              <a:rPr lang="en-US" sz="2000" dirty="0"/>
              <a:t>and at other dates set by the director</a:t>
            </a:r>
            <a:r>
              <a:rPr lang="en-US" sz="2000" dirty="0" smtClean="0"/>
              <a:t>.</a:t>
            </a:r>
          </a:p>
          <a:p>
            <a:pPr marL="914400" lvl="1" indent="-457200">
              <a:buAutoNum type="alphaLcParenBoth"/>
            </a:pPr>
            <a:r>
              <a:rPr lang="en-US" sz="2000" dirty="0" smtClean="0"/>
              <a:t>In </a:t>
            </a:r>
            <a:r>
              <a:rPr lang="en-US" sz="2000" dirty="0"/>
              <a:t>addition to the meetings described in subdivision (a), </a:t>
            </a:r>
            <a:r>
              <a:rPr lang="en-US" sz="2000" dirty="0">
                <a:solidFill>
                  <a:srgbClr val="FF0000"/>
                </a:solidFill>
              </a:rPr>
              <a:t>special meetings of a board may be called </a:t>
            </a:r>
            <a:r>
              <a:rPr lang="en-US" sz="2000" dirty="0" smtClean="0">
                <a:solidFill>
                  <a:srgbClr val="FF0000"/>
                </a:solidFill>
              </a:rPr>
              <a:t>by the </a:t>
            </a:r>
            <a:r>
              <a:rPr lang="en-US" sz="2000" dirty="0">
                <a:solidFill>
                  <a:srgbClr val="FF0000"/>
                </a:solidFill>
              </a:rPr>
              <a:t>chairperson </a:t>
            </a:r>
            <a:r>
              <a:rPr lang="en-US" sz="2000" dirty="0"/>
              <a:t>or by a majority of members of the board. The department shall notify the members of </a:t>
            </a:r>
            <a:r>
              <a:rPr lang="en-US" sz="2000" dirty="0" smtClean="0"/>
              <a:t>the board </a:t>
            </a:r>
            <a:r>
              <a:rPr lang="en-US" sz="2000" dirty="0"/>
              <a:t>of a special meeting at least 12 days before the date of the meeting</a:t>
            </a:r>
            <a:r>
              <a:rPr lang="en-US" sz="2000" dirty="0" smtClean="0"/>
              <a:t>.</a:t>
            </a:r>
          </a:p>
          <a:p>
            <a:pPr marL="914400" lvl="1" indent="-457200">
              <a:buAutoNum type="alphaLcParenBoth"/>
            </a:pPr>
            <a:r>
              <a:rPr lang="en-US" sz="2000" dirty="0" smtClean="0"/>
              <a:t>A </a:t>
            </a:r>
            <a:r>
              <a:rPr lang="en-US" sz="2000" dirty="0"/>
              <a:t>majority of the members appointed and serving on a board constitute a quorum</a:t>
            </a:r>
            <a:r>
              <a:rPr lang="en-US" sz="2000" dirty="0" smtClean="0"/>
              <a:t>.</a:t>
            </a:r>
          </a:p>
          <a:p>
            <a:pPr marL="914400" lvl="1" indent="-457200">
              <a:buAutoNum type="alphaLcParenBoth"/>
            </a:pPr>
            <a:r>
              <a:rPr lang="en-US" sz="2000" dirty="0" smtClean="0"/>
              <a:t>A </a:t>
            </a:r>
            <a:r>
              <a:rPr lang="en-US" sz="2000" dirty="0"/>
              <a:t>member of a board </a:t>
            </a:r>
            <a:r>
              <a:rPr lang="en-US" sz="2000" dirty="0">
                <a:solidFill>
                  <a:srgbClr val="FF0000"/>
                </a:solidFill>
              </a:rPr>
              <a:t>shall not vote by </a:t>
            </a:r>
            <a:r>
              <a:rPr lang="en-US" sz="2000" dirty="0" smtClean="0">
                <a:solidFill>
                  <a:srgbClr val="FF0000"/>
                </a:solidFill>
              </a:rPr>
              <a:t>proxy</a:t>
            </a:r>
            <a:r>
              <a:rPr lang="en-US" sz="2000" dirty="0" smtClean="0"/>
              <a:t>.</a:t>
            </a:r>
          </a:p>
          <a:p>
            <a:pPr marL="914400" lvl="1" indent="-457200">
              <a:buAutoNum type="alphaLcParenBoth"/>
            </a:pPr>
            <a:r>
              <a:rPr lang="en-US" sz="2000" dirty="0" smtClean="0"/>
              <a:t>A </a:t>
            </a:r>
            <a:r>
              <a:rPr lang="en-US" sz="2000" dirty="0"/>
              <a:t>board shall conduct its meetings pursuant to the open meetings act, 1976 PA 267, MCL 15.261 </a:t>
            </a:r>
            <a:r>
              <a:rPr lang="en-US" sz="2000" dirty="0" smtClean="0"/>
              <a:t>to 15.275</a:t>
            </a:r>
            <a:r>
              <a:rPr lang="en-US" sz="2000" dirty="0"/>
              <a:t>.</a:t>
            </a:r>
            <a:endParaRPr lang="en-US" altLang="en-US" sz="2000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27658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</a:t>
            </a:r>
            <a:r>
              <a:rPr lang="en-US" altLang="en-US" sz="3200" dirty="0">
                <a:hlinkClick r:id="rId2" action="ppaction://hlinkfile"/>
              </a:rPr>
              <a:t>4</a:t>
            </a:r>
            <a:r>
              <a:rPr lang="en-US" altLang="en-US" sz="3200" dirty="0" smtClean="0"/>
              <a:t> – License Fees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339.5405 </a:t>
            </a:r>
            <a:endParaRPr lang="en-US" altLang="en-US" sz="32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800" dirty="0" smtClean="0"/>
              <a:t>An </a:t>
            </a:r>
            <a:r>
              <a:rPr lang="en-US" sz="2800" dirty="0"/>
              <a:t>applicant must include a nonrefundable application </a:t>
            </a:r>
            <a:r>
              <a:rPr lang="en-US" sz="2800" dirty="0" smtClean="0"/>
              <a:t>	processing </a:t>
            </a:r>
            <a:r>
              <a:rPr lang="en-US" sz="2800" dirty="0"/>
              <a:t>fee with an application for </a:t>
            </a:r>
            <a:r>
              <a:rPr lang="en-US" sz="2800" dirty="0" smtClean="0"/>
              <a:t>a license</a:t>
            </a:r>
            <a:r>
              <a:rPr lang="en-US" sz="2800" dirty="0"/>
              <a:t>. The </a:t>
            </a:r>
            <a:r>
              <a:rPr lang="en-US" sz="2800" dirty="0" smtClean="0"/>
              <a:t>	department </a:t>
            </a:r>
            <a:r>
              <a:rPr lang="en-US" sz="2800" dirty="0"/>
              <a:t>may also require that applicant include </a:t>
            </a:r>
            <a:r>
              <a:rPr lang="en-US" sz="2800" dirty="0" smtClean="0"/>
              <a:t>	with </a:t>
            </a:r>
            <a:r>
              <a:rPr lang="en-US" sz="2800" dirty="0"/>
              <a:t>the application any fee required for </a:t>
            </a:r>
            <a:r>
              <a:rPr lang="en-US" sz="2800" dirty="0" smtClean="0"/>
              <a:t>an 	examination </a:t>
            </a:r>
            <a:r>
              <a:rPr lang="en-US" sz="2800" dirty="0"/>
              <a:t>or inspection or the fee for </a:t>
            </a:r>
            <a:r>
              <a:rPr lang="en-US" sz="2800" dirty="0">
                <a:solidFill>
                  <a:srgbClr val="FF0000"/>
                </a:solidFill>
              </a:rPr>
              <a:t>the initial </a:t>
            </a:r>
            <a:r>
              <a:rPr lang="en-US" sz="2800" dirty="0" smtClean="0">
                <a:solidFill>
                  <a:srgbClr val="FF0000"/>
                </a:solidFill>
              </a:rPr>
              <a:t>	license </a:t>
            </a:r>
            <a:r>
              <a:rPr lang="en-US" sz="2800" dirty="0">
                <a:solidFill>
                  <a:srgbClr val="FF0000"/>
                </a:solidFill>
              </a:rPr>
              <a:t>period</a:t>
            </a:r>
            <a:r>
              <a:rPr lang="en-US" sz="2800" dirty="0"/>
              <a:t>.</a:t>
            </a:r>
            <a:r>
              <a:rPr lang="en-US" sz="2800" dirty="0" smtClean="0"/>
              <a:t> </a:t>
            </a:r>
            <a:endParaRPr lang="en-US" altLang="en-US" sz="2800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238716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</a:t>
            </a:r>
            <a:r>
              <a:rPr lang="en-US" altLang="en-US" sz="3200" dirty="0">
                <a:hlinkClick r:id="rId2" action="ppaction://hlinkfile"/>
              </a:rPr>
              <a:t>4</a:t>
            </a:r>
            <a:r>
              <a:rPr lang="en-US" altLang="en-US" sz="3200" dirty="0" smtClean="0"/>
              <a:t> – License Fees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339.5407 </a:t>
            </a:r>
            <a:endParaRPr lang="en-US" altLang="en-US" sz="3200" dirty="0" smtClean="0"/>
          </a:p>
          <a:p>
            <a:pPr marL="0" indent="0">
              <a:buNone/>
            </a:pPr>
            <a:r>
              <a:rPr lang="en-US" sz="2000" dirty="0" smtClean="0"/>
              <a:t>	(</a:t>
            </a:r>
            <a:r>
              <a:rPr lang="en-US" sz="2000" dirty="0"/>
              <a:t>1) An individual who is required to take an examination shall pay </a:t>
            </a:r>
            <a:r>
              <a:rPr lang="en-US" sz="2000" dirty="0" smtClean="0"/>
              <a:t>an 	examination </a:t>
            </a:r>
            <a:r>
              <a:rPr lang="en-US" sz="2000" dirty="0"/>
              <a:t>fee </a:t>
            </a:r>
            <a:r>
              <a:rPr lang="en-US" sz="2000" dirty="0" smtClean="0"/>
              <a:t>before being </a:t>
            </a:r>
            <a:r>
              <a:rPr lang="en-US" sz="2000" dirty="0"/>
              <a:t>scheduled for an examination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2) An individual who is scheduled for examination or reexamination and </a:t>
            </a:r>
            <a:r>
              <a:rPr lang="en-US" sz="2000" dirty="0">
                <a:solidFill>
                  <a:srgbClr val="FF0000"/>
                </a:solidFill>
              </a:rPr>
              <a:t>who </a:t>
            </a:r>
            <a:r>
              <a:rPr lang="en-US" sz="2000" dirty="0" smtClean="0">
                <a:solidFill>
                  <a:srgbClr val="FF0000"/>
                </a:solidFill>
              </a:rPr>
              <a:t>	fails </a:t>
            </a:r>
            <a:r>
              <a:rPr lang="en-US" sz="2000" dirty="0">
                <a:solidFill>
                  <a:srgbClr val="FF0000"/>
                </a:solidFill>
              </a:rPr>
              <a:t>to appear shall </a:t>
            </a:r>
            <a:r>
              <a:rPr lang="en-US" sz="2000" dirty="0" smtClean="0">
                <a:solidFill>
                  <a:srgbClr val="FF0000"/>
                </a:solidFill>
              </a:rPr>
              <a:t>forfeit the </a:t>
            </a:r>
            <a:r>
              <a:rPr lang="en-US" sz="2000" dirty="0">
                <a:solidFill>
                  <a:srgbClr val="FF0000"/>
                </a:solidFill>
              </a:rPr>
              <a:t>examination fee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3) An individual who fails all or part of an examination may be reexamined, </a:t>
            </a:r>
            <a:r>
              <a:rPr lang="en-US" sz="2000" dirty="0" smtClean="0"/>
              <a:t>if 	eligible</a:t>
            </a:r>
            <a:r>
              <a:rPr lang="en-US" sz="2000" dirty="0"/>
              <a:t>, after </a:t>
            </a:r>
            <a:r>
              <a:rPr lang="en-US" sz="2000" dirty="0" smtClean="0"/>
              <a:t>paying the fee </a:t>
            </a:r>
            <a:r>
              <a:rPr lang="en-US" sz="2000" dirty="0"/>
              <a:t>for the complete examination or those parts of </a:t>
            </a:r>
            <a:r>
              <a:rPr lang="en-US" sz="2000" dirty="0" smtClean="0"/>
              <a:t>	the examination </a:t>
            </a:r>
            <a:r>
              <a:rPr lang="en-US" sz="2000" dirty="0"/>
              <a:t>he or she failed, </a:t>
            </a:r>
            <a:r>
              <a:rPr lang="en-US" sz="2000" dirty="0" smtClean="0"/>
              <a:t>as </a:t>
            </a:r>
            <a:r>
              <a:rPr lang="en-US" sz="2000" dirty="0"/>
              <a:t>applicable</a:t>
            </a:r>
            <a:r>
              <a:rPr lang="en-US" sz="2000" dirty="0" smtClean="0"/>
              <a:t>. 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4) The department shall publish in its application instructions the deadline by </a:t>
            </a:r>
            <a:r>
              <a:rPr lang="en-US" sz="2000" dirty="0" smtClean="0"/>
              <a:t>	which </a:t>
            </a:r>
            <a:r>
              <a:rPr lang="en-US" sz="2000" dirty="0"/>
              <a:t>it must receive </a:t>
            </a:r>
            <a:r>
              <a:rPr lang="en-US" sz="2000" dirty="0" smtClean="0"/>
              <a:t>an application </a:t>
            </a:r>
            <a:r>
              <a:rPr lang="en-US" sz="2000" dirty="0"/>
              <a:t>in order for an applicant to be scheduled </a:t>
            </a:r>
            <a:r>
              <a:rPr lang="en-US" sz="2000" dirty="0" smtClean="0"/>
              <a:t>	for </a:t>
            </a:r>
            <a:r>
              <a:rPr lang="en-US" sz="2000" dirty="0"/>
              <a:t>a required examination</a:t>
            </a:r>
            <a:r>
              <a:rPr lang="en-US" sz="2000" dirty="0" smtClean="0"/>
              <a:t>. </a:t>
            </a:r>
            <a:endParaRPr lang="en-US" altLang="en-US" sz="2000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360967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</a:t>
            </a:r>
            <a:r>
              <a:rPr lang="en-US" altLang="en-US" sz="3200" dirty="0">
                <a:hlinkClick r:id="rId2" action="ppaction://hlinkfile"/>
              </a:rPr>
              <a:t>4</a:t>
            </a:r>
            <a:r>
              <a:rPr lang="en-US" altLang="en-US" sz="3200" dirty="0" smtClean="0"/>
              <a:t> – License Fees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339.5411 </a:t>
            </a:r>
            <a:endParaRPr lang="en-US" altLang="en-US" sz="32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1) A person that fails to renew a license on or before the expiration date of </a:t>
            </a:r>
            <a:r>
              <a:rPr lang="en-US" sz="2000" dirty="0" smtClean="0"/>
              <a:t>	the </a:t>
            </a:r>
            <a:r>
              <a:rPr lang="en-US" sz="2000" dirty="0"/>
              <a:t>license </a:t>
            </a:r>
            <a:r>
              <a:rPr lang="en-US" sz="2000" dirty="0">
                <a:solidFill>
                  <a:srgbClr val="FF0000"/>
                </a:solidFill>
              </a:rPr>
              <a:t>shall </a:t>
            </a:r>
            <a:r>
              <a:rPr lang="en-US" sz="2000" dirty="0" smtClean="0">
                <a:solidFill>
                  <a:srgbClr val="FF0000"/>
                </a:solidFill>
              </a:rPr>
              <a:t>not practice </a:t>
            </a:r>
            <a:r>
              <a:rPr lang="en-US" sz="2000" dirty="0">
                <a:solidFill>
                  <a:srgbClr val="FF0000"/>
                </a:solidFill>
              </a:rPr>
              <a:t>the occupation</a:t>
            </a:r>
            <a:r>
              <a:rPr lang="en-US" sz="2000" dirty="0"/>
              <a:t>, operate, or use the title of that </a:t>
            </a:r>
            <a:r>
              <a:rPr lang="en-US" sz="2000" dirty="0" smtClean="0"/>
              <a:t>	occupation </a:t>
            </a:r>
            <a:r>
              <a:rPr lang="en-US" sz="2000" dirty="0"/>
              <a:t>after that date. </a:t>
            </a:r>
            <a:r>
              <a:rPr lang="en-US" sz="2000" dirty="0">
                <a:solidFill>
                  <a:srgbClr val="FF0000"/>
                </a:solidFill>
              </a:rPr>
              <a:t>A license shall lapse on </a:t>
            </a:r>
            <a:r>
              <a:rPr lang="en-US" sz="2000" dirty="0" smtClean="0">
                <a:solidFill>
                  <a:srgbClr val="FF0000"/>
                </a:solidFill>
              </a:rPr>
              <a:t>the day </a:t>
            </a:r>
            <a:r>
              <a:rPr lang="en-US" sz="2000" dirty="0">
                <a:solidFill>
                  <a:srgbClr val="FF0000"/>
                </a:solidFill>
              </a:rPr>
              <a:t>after the </a:t>
            </a:r>
            <a:r>
              <a:rPr lang="en-US" sz="2000" dirty="0" smtClean="0">
                <a:solidFill>
                  <a:srgbClr val="FF0000"/>
                </a:solidFill>
              </a:rPr>
              <a:t>	expiration </a:t>
            </a:r>
            <a:r>
              <a:rPr lang="en-US" sz="2000" dirty="0">
                <a:solidFill>
                  <a:srgbClr val="FF0000"/>
                </a:solidFill>
              </a:rPr>
              <a:t>date</a:t>
            </a:r>
            <a:r>
              <a:rPr lang="en-US" sz="2000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2) A person that fails to renew a license on or before the expiration date is </a:t>
            </a:r>
            <a:r>
              <a:rPr lang="en-US" sz="2000" dirty="0" smtClean="0"/>
              <a:t>	permitted </a:t>
            </a:r>
            <a:r>
              <a:rPr lang="en-US" sz="2000" dirty="0"/>
              <a:t>to renew the </a:t>
            </a:r>
            <a:r>
              <a:rPr lang="en-US" sz="2000" dirty="0" smtClean="0"/>
              <a:t>license by </a:t>
            </a:r>
            <a:r>
              <a:rPr lang="en-US" sz="2000" dirty="0"/>
              <a:t>payment of the required license fee and a </a:t>
            </a:r>
            <a:r>
              <a:rPr lang="en-US" sz="2000" dirty="0" smtClean="0"/>
              <a:t>	late </a:t>
            </a:r>
            <a:r>
              <a:rPr lang="en-US" sz="2000" dirty="0"/>
              <a:t>renewal fee </a:t>
            </a:r>
            <a:r>
              <a:rPr lang="en-US" sz="2000" dirty="0">
                <a:solidFill>
                  <a:srgbClr val="FF0000"/>
                </a:solidFill>
              </a:rPr>
              <a:t>within 60 days after the expiration date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3) Except as otherwise provided in this act, the department shall relicense a </a:t>
            </a:r>
            <a:r>
              <a:rPr lang="en-US" sz="2000" dirty="0" smtClean="0"/>
              <a:t>	person </a:t>
            </a:r>
            <a:r>
              <a:rPr lang="en-US" sz="2000" dirty="0"/>
              <a:t>that fails to renew </a:t>
            </a:r>
            <a:r>
              <a:rPr lang="en-US" sz="2000" dirty="0" smtClean="0"/>
              <a:t>a license </a:t>
            </a:r>
            <a:r>
              <a:rPr lang="en-US" sz="2000" dirty="0"/>
              <a:t>within the time period set forth in </a:t>
            </a:r>
            <a:r>
              <a:rPr lang="en-US" sz="2000" dirty="0" smtClean="0"/>
              <a:t>	subsection </a:t>
            </a:r>
            <a:r>
              <a:rPr lang="en-US" sz="2000" dirty="0"/>
              <a:t>(2), without examination and without meeting </a:t>
            </a:r>
            <a:r>
              <a:rPr lang="en-US" sz="2000" dirty="0" smtClean="0"/>
              <a:t>additional 	education </a:t>
            </a:r>
            <a:r>
              <a:rPr lang="en-US" sz="2000" dirty="0"/>
              <a:t>or training requirements in force at the time of application for </a:t>
            </a:r>
            <a:r>
              <a:rPr lang="en-US" sz="2000" dirty="0" smtClean="0"/>
              <a:t>	</a:t>
            </a:r>
            <a:r>
              <a:rPr lang="en-US" sz="2000" dirty="0" err="1" smtClean="0"/>
              <a:t>relicensure</a:t>
            </a:r>
            <a:r>
              <a:rPr lang="en-US" sz="2000" dirty="0"/>
              <a:t>, if </a:t>
            </a:r>
            <a:r>
              <a:rPr lang="en-US" sz="2000" dirty="0">
                <a:solidFill>
                  <a:srgbClr val="FF0000"/>
                </a:solidFill>
              </a:rPr>
              <a:t>all</a:t>
            </a:r>
            <a:r>
              <a:rPr lang="en-US" sz="2000" dirty="0"/>
              <a:t> of the </a:t>
            </a:r>
            <a:r>
              <a:rPr lang="en-US" sz="2000" dirty="0" smtClean="0"/>
              <a:t>following conditions </a:t>
            </a:r>
            <a:r>
              <a:rPr lang="en-US" sz="2000" dirty="0"/>
              <a:t>are met</a:t>
            </a:r>
            <a:r>
              <a:rPr lang="en-US" sz="2000" dirty="0" smtClean="0"/>
              <a:t>: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endParaRPr lang="en-US" altLang="en-US" sz="2000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62883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</a:t>
            </a:r>
            <a:r>
              <a:rPr lang="en-US" altLang="en-US" sz="3200" dirty="0">
                <a:hlinkClick r:id="rId2" action="ppaction://hlinkfile"/>
              </a:rPr>
              <a:t>4</a:t>
            </a:r>
            <a:r>
              <a:rPr lang="en-US" altLang="en-US" sz="3200" dirty="0" smtClean="0"/>
              <a:t> – License Fees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339.5411 </a:t>
            </a:r>
            <a:endParaRPr lang="en-US" altLang="en-US" sz="32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(a) The </a:t>
            </a:r>
            <a:r>
              <a:rPr lang="en-US" sz="2000" dirty="0"/>
              <a:t>person </a:t>
            </a:r>
            <a:r>
              <a:rPr lang="en-US" sz="2000" dirty="0" smtClean="0">
                <a:solidFill>
                  <a:srgbClr val="FF0000"/>
                </a:solidFill>
              </a:rPr>
              <a:t>applies within 3 years after the expiration date </a:t>
            </a:r>
            <a:r>
              <a:rPr lang="en-US" sz="2000" dirty="0" smtClean="0"/>
              <a:t>of </a:t>
            </a:r>
            <a:r>
              <a:rPr lang="en-US" sz="2000" dirty="0"/>
              <a:t>the last </a:t>
            </a:r>
            <a:r>
              <a:rPr lang="en-US" sz="2000" dirty="0" smtClean="0"/>
              <a:t>	license.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(b</a:t>
            </a:r>
            <a:r>
              <a:rPr lang="en-US" sz="2000" dirty="0"/>
              <a:t>) The person pays an </a:t>
            </a:r>
            <a:r>
              <a:rPr lang="en-US" sz="2000" dirty="0">
                <a:solidFill>
                  <a:srgbClr val="FF0000"/>
                </a:solidFill>
              </a:rPr>
              <a:t>application processing fee, the late renewal fee</a:t>
            </a:r>
            <a:r>
              <a:rPr lang="en-US" sz="2000" dirty="0"/>
              <a:t>, and </a:t>
            </a:r>
            <a:r>
              <a:rPr lang="en-US" sz="2000" dirty="0" smtClean="0"/>
              <a:t>	the </a:t>
            </a:r>
            <a:r>
              <a:rPr lang="en-US" sz="2000" dirty="0"/>
              <a:t>per year license fee for </a:t>
            </a:r>
            <a:r>
              <a:rPr lang="en-US" sz="2000" dirty="0" smtClean="0"/>
              <a:t>the upcoming </a:t>
            </a:r>
            <a:r>
              <a:rPr lang="en-US" sz="2000" dirty="0"/>
              <a:t>licensure period</a:t>
            </a:r>
            <a:r>
              <a:rPr lang="en-US" sz="2000" dirty="0" smtClean="0"/>
              <a:t>. 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c) Any penalties </a:t>
            </a:r>
            <a:r>
              <a:rPr lang="en-US" sz="2000" dirty="0" smtClean="0"/>
              <a:t>	or </a:t>
            </a:r>
            <a:r>
              <a:rPr lang="en-US" sz="2000" dirty="0"/>
              <a:t>conditions imposed by disciplinary action in this state or </a:t>
            </a:r>
            <a:r>
              <a:rPr lang="en-US" sz="2000" dirty="0" smtClean="0"/>
              <a:t>	any </a:t>
            </a:r>
            <a:r>
              <a:rPr lang="en-US" sz="2000" dirty="0"/>
              <a:t>other </a:t>
            </a:r>
            <a:r>
              <a:rPr lang="en-US" sz="2000" dirty="0" smtClean="0"/>
              <a:t>jurisdiction have been </a:t>
            </a:r>
            <a:r>
              <a:rPr lang="en-US" sz="2000" dirty="0"/>
              <a:t>satisfied</a:t>
            </a:r>
            <a:r>
              <a:rPr lang="en-US" sz="2000" dirty="0" smtClean="0"/>
              <a:t>. 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d) The person submits proof of </a:t>
            </a:r>
            <a:r>
              <a:rPr lang="en-US" sz="2000" dirty="0" smtClean="0"/>
              <a:t>having completed </a:t>
            </a:r>
            <a:r>
              <a:rPr lang="en-US" sz="2000" dirty="0"/>
              <a:t>the equivalent of 1 year </a:t>
            </a:r>
            <a:r>
              <a:rPr lang="en-US" sz="2000" dirty="0" smtClean="0"/>
              <a:t>	of </a:t>
            </a:r>
            <a:r>
              <a:rPr lang="en-US" sz="2000" dirty="0"/>
              <a:t>continuing education </a:t>
            </a:r>
            <a:r>
              <a:rPr lang="en-US" sz="2000" dirty="0" smtClean="0"/>
              <a:t>within the 12 months </a:t>
            </a:r>
            <a:r>
              <a:rPr lang="en-US" sz="2000" dirty="0"/>
              <a:t>immediately preceding the </a:t>
            </a:r>
            <a:r>
              <a:rPr lang="en-US" sz="2000" dirty="0" smtClean="0"/>
              <a:t>	date </a:t>
            </a:r>
            <a:r>
              <a:rPr lang="en-US" sz="2000" dirty="0"/>
              <a:t>of application or as otherwise </a:t>
            </a:r>
            <a:r>
              <a:rPr lang="en-US" sz="2000" dirty="0" smtClean="0"/>
              <a:t>	provided </a:t>
            </a:r>
            <a:r>
              <a:rPr lang="en-US" sz="2000" dirty="0"/>
              <a:t>in a specific article </a:t>
            </a:r>
            <a:r>
              <a:rPr lang="en-US" sz="2000" dirty="0" smtClean="0"/>
              <a:t>of this </a:t>
            </a:r>
            <a:r>
              <a:rPr lang="en-US" sz="2000" dirty="0"/>
              <a:t>act or </a:t>
            </a:r>
            <a:r>
              <a:rPr lang="en-US" sz="2000" dirty="0" smtClean="0"/>
              <a:t>	by </a:t>
            </a:r>
            <a:r>
              <a:rPr lang="en-US" sz="2000" dirty="0"/>
              <a:t>rule, if continuing education is </a:t>
            </a:r>
            <a:r>
              <a:rPr lang="en-US" sz="2000" dirty="0" smtClean="0"/>
              <a:t>required </a:t>
            </a:r>
            <a:r>
              <a:rPr lang="en-US" sz="2000" dirty="0"/>
              <a:t>for that license under a specific </a:t>
            </a:r>
            <a:r>
              <a:rPr lang="en-US" sz="2000" dirty="0" smtClean="0"/>
              <a:t>	article</a:t>
            </a:r>
            <a:r>
              <a:rPr lang="en-US" sz="2000" dirty="0"/>
              <a:t>. </a:t>
            </a:r>
            <a:endParaRPr lang="en-US" sz="2000" dirty="0" smtClean="0"/>
          </a:p>
          <a:p>
            <a:pPr marL="0" indent="0">
              <a:buNone/>
            </a:pPr>
            <a:endParaRPr lang="en-US" altLang="en-US" sz="2000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239613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4953000"/>
          </a:xfrm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sz="2800" b="1" dirty="0" smtClean="0"/>
              <a:t>UNDERSTANDING MAJOR IMPACT ITEMS</a:t>
            </a:r>
            <a:endParaRPr lang="en-US" sz="2800" b="1" dirty="0"/>
          </a:p>
          <a:p>
            <a:pPr marL="742950" indent="-742950">
              <a:buFont typeface="+mj-lt"/>
              <a:buAutoNum type="arabicPeriod"/>
            </a:pPr>
            <a:r>
              <a:rPr lang="en-US" sz="2800" b="1" dirty="0" smtClean="0"/>
              <a:t>ARTICLE 1 - DEFINITIONS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2800" b="1" dirty="0" smtClean="0"/>
              <a:t>ARTICLE 2 - ISSUANCE OF LICENSES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2800" b="1" dirty="0" smtClean="0"/>
              <a:t>ARTICLE 3 - LICENSING BOARDS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2800" b="1" dirty="0" smtClean="0"/>
              <a:t>ARTICLE 4 - LICENSE FEES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2800" b="1" dirty="0" smtClean="0"/>
              <a:t>ARTICLE 5 - COMPLAINTS, INVESTIGATIONS, &amp; ADMINISTRATIVE PROCEEDINGS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2800" b="1" dirty="0" smtClean="0"/>
              <a:t>ARTICLE 6 - PENALTIES &amp; REMEDIES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2800" b="1" dirty="0" smtClean="0">
                <a:solidFill>
                  <a:srgbClr val="002060"/>
                </a:solidFill>
              </a:rPr>
              <a:t>Q &amp; A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2800" b="1" dirty="0" smtClean="0"/>
              <a:t>PRESENTATION &amp; CONTACT INFO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820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GOALS</a:t>
            </a:r>
            <a:r>
              <a:rPr lang="en-US" b="0" dirty="0" smtClean="0"/>
              <a:t/>
            </a:r>
            <a:br>
              <a:rPr lang="en-US" b="0" dirty="0" smtClean="0"/>
            </a:b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62740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</a:t>
            </a:r>
            <a:r>
              <a:rPr lang="en-US" altLang="en-US" sz="3200" dirty="0">
                <a:hlinkClick r:id="rId2" action="ppaction://hlinkfile"/>
              </a:rPr>
              <a:t>4</a:t>
            </a:r>
            <a:r>
              <a:rPr lang="en-US" altLang="en-US" sz="3200" dirty="0" smtClean="0"/>
              <a:t> – License Fees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339.5415 </a:t>
            </a:r>
            <a:endParaRPr lang="en-US" altLang="en-US" sz="3200" dirty="0" smtClean="0"/>
          </a:p>
          <a:p>
            <a:pPr marL="0" indent="0">
              <a:buNone/>
            </a:pPr>
            <a:r>
              <a:rPr lang="en-US" sz="2000" dirty="0" smtClean="0"/>
              <a:t>	(</a:t>
            </a:r>
            <a:r>
              <a:rPr lang="en-US" sz="2000" dirty="0"/>
              <a:t>1) It is a condition of licensure, renewal, or </a:t>
            </a:r>
            <a:r>
              <a:rPr lang="en-US" sz="2000" dirty="0" err="1"/>
              <a:t>relicensure</a:t>
            </a:r>
            <a:r>
              <a:rPr lang="en-US" sz="2000" dirty="0"/>
              <a:t> that </a:t>
            </a:r>
            <a:r>
              <a:rPr lang="en-US" sz="2000" dirty="0">
                <a:solidFill>
                  <a:srgbClr val="FF0000"/>
                </a:solidFill>
              </a:rPr>
              <a:t>all fees and fines </a:t>
            </a:r>
            <a:r>
              <a:rPr lang="en-US" sz="2000" dirty="0" smtClean="0">
                <a:solidFill>
                  <a:srgbClr val="FF0000"/>
                </a:solidFill>
              </a:rPr>
              <a:t>	owed </a:t>
            </a:r>
            <a:r>
              <a:rPr lang="en-US" sz="2000" dirty="0">
                <a:solidFill>
                  <a:srgbClr val="FF0000"/>
                </a:solidFill>
              </a:rPr>
              <a:t>to </a:t>
            </a:r>
            <a:r>
              <a:rPr lang="en-US" sz="2000" dirty="0" smtClean="0">
                <a:solidFill>
                  <a:srgbClr val="FF0000"/>
                </a:solidFill>
              </a:rPr>
              <a:t>the department </a:t>
            </a:r>
            <a:r>
              <a:rPr lang="en-US" sz="2000" dirty="0">
                <a:solidFill>
                  <a:srgbClr val="FF0000"/>
                </a:solidFill>
              </a:rPr>
              <a:t>are paid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2) </a:t>
            </a:r>
            <a:r>
              <a:rPr lang="en-US" sz="2000" dirty="0">
                <a:solidFill>
                  <a:srgbClr val="FF0000"/>
                </a:solidFill>
              </a:rPr>
              <a:t>It is a condition to obtaining a permit that all fees and fines owed to the </a:t>
            </a:r>
            <a:r>
              <a:rPr lang="en-US" sz="2000" dirty="0" smtClean="0">
                <a:solidFill>
                  <a:srgbClr val="FF0000"/>
                </a:solidFill>
              </a:rPr>
              <a:t>	department </a:t>
            </a:r>
            <a:r>
              <a:rPr lang="en-US" sz="2000" dirty="0">
                <a:solidFill>
                  <a:srgbClr val="FF0000"/>
                </a:solidFill>
              </a:rPr>
              <a:t>are paid</a:t>
            </a:r>
            <a:r>
              <a:rPr lang="en-US" sz="2000" dirty="0"/>
              <a:t>, </a:t>
            </a:r>
            <a:r>
              <a:rPr lang="en-US" sz="2000" dirty="0" smtClean="0"/>
              <a:t>including, but </a:t>
            </a:r>
            <a:r>
              <a:rPr lang="en-US" sz="2000" dirty="0"/>
              <a:t>not limited to, current and previous </a:t>
            </a:r>
            <a:r>
              <a:rPr lang="en-US" sz="2000" dirty="0" smtClean="0"/>
              <a:t>	permit </a:t>
            </a:r>
            <a:r>
              <a:rPr lang="en-US" sz="2000" dirty="0"/>
              <a:t>fees, inspection fees, plan review fees, and </a:t>
            </a:r>
            <a:r>
              <a:rPr lang="en-US" sz="2000" dirty="0" smtClean="0"/>
              <a:t>administrative fines.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3) The amounts owed for permitting, inspections, plan review, and </a:t>
            </a:r>
            <a:r>
              <a:rPr lang="en-US" sz="2000" dirty="0" smtClean="0"/>
              <a:t>	administrative </a:t>
            </a:r>
            <a:r>
              <a:rPr lang="en-US" sz="2000" dirty="0"/>
              <a:t>fines in connection </a:t>
            </a:r>
            <a:r>
              <a:rPr lang="en-US" sz="2000" dirty="0" smtClean="0"/>
              <a:t>with work </a:t>
            </a:r>
            <a:r>
              <a:rPr lang="en-US" sz="2000" dirty="0"/>
              <a:t>performed on real property </a:t>
            </a: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become </a:t>
            </a:r>
            <a:r>
              <a:rPr lang="en-US" sz="2000" dirty="0">
                <a:solidFill>
                  <a:srgbClr val="FF0000"/>
                </a:solidFill>
              </a:rPr>
              <a:t>a lien on the real property 90 days after issuance if not paid</a:t>
            </a:r>
            <a:r>
              <a:rPr lang="en-US" sz="2000" dirty="0"/>
              <a:t>. </a:t>
            </a:r>
            <a:r>
              <a:rPr lang="en-US" sz="2000" dirty="0" smtClean="0"/>
              <a:t>The lien 	for </a:t>
            </a:r>
            <a:r>
              <a:rPr lang="en-US" sz="2000" dirty="0"/>
              <a:t>those amounts, and for all interest and penalties on those amounts, shall </a:t>
            </a:r>
            <a:r>
              <a:rPr lang="en-US" sz="2000" dirty="0" smtClean="0"/>
              <a:t>	continue </a:t>
            </a:r>
            <a:r>
              <a:rPr lang="en-US" sz="2000" dirty="0"/>
              <a:t>until paid. </a:t>
            </a:r>
            <a:endParaRPr lang="en-US" altLang="en-US" sz="2000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338854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</a:t>
            </a:r>
            <a:r>
              <a:rPr lang="en-US" altLang="en-US" sz="3200" dirty="0">
                <a:hlinkClick r:id="rId2" action="ppaction://hlinkfile"/>
              </a:rPr>
              <a:t>4</a:t>
            </a:r>
            <a:r>
              <a:rPr lang="en-US" altLang="en-US" sz="3200" dirty="0" smtClean="0"/>
              <a:t> – License Fees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339.5417 </a:t>
            </a:r>
            <a:endParaRPr lang="en-US" altLang="en-US" sz="3200" dirty="0" smtClean="0"/>
          </a:p>
          <a:p>
            <a:pPr marL="457200" lvl="1" indent="0" eaLnBrk="1" hangingPunct="1">
              <a:buNone/>
            </a:pPr>
            <a:endParaRPr lang="en-US" altLang="en-US" sz="3200" dirty="0" smtClean="0"/>
          </a:p>
          <a:p>
            <a:pPr marL="457200" lvl="1" indent="0">
              <a:buNone/>
            </a:pPr>
            <a:r>
              <a:rPr lang="en-US" sz="2000" dirty="0" smtClean="0"/>
              <a:t>The </a:t>
            </a:r>
            <a:r>
              <a:rPr lang="en-US" sz="2000" dirty="0"/>
              <a:t>department shall waive the fee for an </a:t>
            </a:r>
            <a:r>
              <a:rPr lang="en-US" sz="2000" dirty="0">
                <a:solidFill>
                  <a:srgbClr val="FF0000"/>
                </a:solidFill>
              </a:rPr>
              <a:t>initial license or initial registration </a:t>
            </a:r>
            <a:r>
              <a:rPr lang="en-US" sz="2000" dirty="0"/>
              <a:t>that is </a:t>
            </a:r>
            <a:r>
              <a:rPr lang="en-US" sz="2000" dirty="0" smtClean="0"/>
              <a:t>otherwise required </a:t>
            </a:r>
            <a:r>
              <a:rPr lang="en-US" sz="2000" dirty="0"/>
              <a:t>under this act, or an application processing fee charged by the department for an initial license </a:t>
            </a:r>
            <a:r>
              <a:rPr lang="en-US" sz="2000" dirty="0" smtClean="0"/>
              <a:t>or initial </a:t>
            </a:r>
            <a:r>
              <a:rPr lang="en-US" sz="2000" dirty="0"/>
              <a:t>registration, if the </a:t>
            </a:r>
            <a:r>
              <a:rPr lang="en-US" sz="2000" dirty="0">
                <a:solidFill>
                  <a:srgbClr val="FF0000"/>
                </a:solidFill>
              </a:rPr>
              <a:t>applicant is an individual who served in the armed forces</a:t>
            </a:r>
            <a:r>
              <a:rPr lang="en-US" sz="2000" dirty="0"/>
              <a:t> and he or she provides </a:t>
            </a:r>
            <a:r>
              <a:rPr lang="en-US" sz="2000" dirty="0" smtClean="0"/>
              <a:t>to the </a:t>
            </a:r>
            <a:r>
              <a:rPr lang="en-US" sz="2000" dirty="0"/>
              <a:t>department a form DD214, form DD215, or any other form that is satisfactory to the department </a:t>
            </a:r>
            <a:r>
              <a:rPr lang="en-US" sz="2000" dirty="0" smtClean="0"/>
              <a:t>that demonstrates </a:t>
            </a:r>
            <a:r>
              <a:rPr lang="en-US" sz="2000" dirty="0"/>
              <a:t>he or she was separated from that service with an honorable character of service or </a:t>
            </a:r>
            <a:r>
              <a:rPr lang="en-US" sz="2000" dirty="0" smtClean="0"/>
              <a:t>under honorable </a:t>
            </a:r>
            <a:r>
              <a:rPr lang="en-US" sz="2000" dirty="0"/>
              <a:t>conditions (general) character of service. </a:t>
            </a:r>
            <a:endParaRPr lang="en-US" sz="2000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102428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</a:t>
            </a:r>
            <a:r>
              <a:rPr lang="en-US" altLang="en-US" sz="3200" dirty="0">
                <a:hlinkClick r:id="rId2" action="ppaction://hlinkfile"/>
              </a:rPr>
              <a:t>5</a:t>
            </a:r>
            <a:r>
              <a:rPr lang="en-US" altLang="en-US" sz="3200" dirty="0" smtClean="0"/>
              <a:t> – Complaints, Investigations, and Administrative Proceedings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339.5505</a:t>
            </a:r>
          </a:p>
          <a:p>
            <a:pPr marL="457200" lvl="1" indent="0" eaLnBrk="1" hangingPunct="1">
              <a:buNone/>
            </a:pPr>
            <a:r>
              <a:rPr lang="en-US" altLang="en-US" sz="3200" dirty="0" smtClean="0">
                <a:hlinkClick r:id="rId3" action="ppaction://hlinkfile"/>
              </a:rPr>
              <a:t> </a:t>
            </a:r>
            <a:endParaRPr lang="en-US" altLang="en-US" sz="3200" dirty="0" smtClean="0"/>
          </a:p>
          <a:p>
            <a:pPr marL="457200" lvl="1" indent="0">
              <a:buNone/>
            </a:pPr>
            <a:r>
              <a:rPr lang="en-US" sz="2000" dirty="0" smtClean="0"/>
              <a:t>The </a:t>
            </a:r>
            <a:r>
              <a:rPr lang="en-US" sz="2000" dirty="0"/>
              <a:t>department shall conduct the investigation required under section 503. In furtherance of </a:t>
            </a:r>
            <a:r>
              <a:rPr lang="en-US" sz="2000" dirty="0" smtClean="0"/>
              <a:t>that investigation</a:t>
            </a:r>
            <a:r>
              <a:rPr lang="en-US" sz="2000" dirty="0"/>
              <a:t>, the department may request that the attorney general petition a circuit court of this state to </a:t>
            </a:r>
            <a:r>
              <a:rPr lang="en-US" sz="2000" dirty="0" smtClean="0">
                <a:solidFill>
                  <a:srgbClr val="FF0000"/>
                </a:solidFill>
              </a:rPr>
              <a:t>issue a </a:t>
            </a:r>
            <a:r>
              <a:rPr lang="en-US" sz="2000" dirty="0">
                <a:solidFill>
                  <a:srgbClr val="FF0000"/>
                </a:solidFill>
              </a:rPr>
              <a:t>subpoena </a:t>
            </a:r>
            <a:r>
              <a:rPr lang="en-US" sz="2000" dirty="0"/>
              <a:t>that requires a person to </a:t>
            </a:r>
            <a:r>
              <a:rPr lang="en-US" sz="2000" dirty="0">
                <a:solidFill>
                  <a:srgbClr val="FF0000"/>
                </a:solidFill>
              </a:rPr>
              <a:t>appear before the department and be examined </a:t>
            </a:r>
            <a:r>
              <a:rPr lang="en-US" sz="2000" dirty="0"/>
              <a:t>with reference to a </a:t>
            </a:r>
            <a:r>
              <a:rPr lang="en-US" sz="2000" dirty="0" smtClean="0"/>
              <a:t>matter within </a:t>
            </a:r>
            <a:r>
              <a:rPr lang="en-US" sz="2000" dirty="0"/>
              <a:t>the scope of the investigation and to </a:t>
            </a:r>
            <a:r>
              <a:rPr lang="en-US" sz="2000" dirty="0">
                <a:solidFill>
                  <a:srgbClr val="FF0000"/>
                </a:solidFill>
              </a:rPr>
              <a:t>produce books, papers, or documents pertaining to </a:t>
            </a:r>
            <a:r>
              <a:rPr lang="en-US" sz="2000" dirty="0" smtClean="0">
                <a:solidFill>
                  <a:srgbClr val="FF0000"/>
                </a:solidFill>
              </a:rPr>
              <a:t>the investigation</a:t>
            </a:r>
            <a:r>
              <a:rPr lang="en-US" sz="2000" dirty="0" smtClean="0"/>
              <a:t>.</a:t>
            </a:r>
            <a:endParaRPr lang="en-US" altLang="en-US" sz="2000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207824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</a:t>
            </a:r>
            <a:r>
              <a:rPr lang="en-US" altLang="en-US" sz="3200" dirty="0">
                <a:hlinkClick r:id="rId2" action="ppaction://hlinkfile"/>
              </a:rPr>
              <a:t>5</a:t>
            </a:r>
            <a:r>
              <a:rPr lang="en-US" altLang="en-US" sz="3200" dirty="0" smtClean="0"/>
              <a:t> – Complaints, Investigations, and Administrative Proceedings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dirty="0" smtClean="0">
                <a:hlinkClick r:id="rId3" action="ppaction://hlinkfile"/>
              </a:rPr>
              <a:t>MCL 339.5507</a:t>
            </a:r>
            <a:r>
              <a:rPr lang="en-US" altLang="en-US" dirty="0" smtClean="0">
                <a:hlinkClick r:id="rId4" action="ppaction://hlinkfile"/>
              </a:rPr>
              <a:t> </a:t>
            </a:r>
            <a:endParaRPr lang="en-US" altLang="en-US" dirty="0" smtClean="0"/>
          </a:p>
          <a:p>
            <a:pPr marL="800100" lvl="1" indent="-342900">
              <a:buAutoNum type="arabicParenBoth"/>
            </a:pPr>
            <a:r>
              <a:rPr lang="en-US" sz="2000" dirty="0" smtClean="0"/>
              <a:t>The </a:t>
            </a:r>
            <a:r>
              <a:rPr lang="en-US" sz="2000" dirty="0"/>
              <a:t>investigative unit of the department, within 30 days after the department receives </a:t>
            </a:r>
            <a:r>
              <a:rPr lang="en-US" sz="2000" dirty="0" smtClean="0"/>
              <a:t>the complaint</a:t>
            </a:r>
            <a:r>
              <a:rPr lang="en-US" sz="2000" dirty="0"/>
              <a:t>, shall report to the director on the results of the investigation. If, for good cause shown, </a:t>
            </a:r>
            <a:r>
              <a:rPr lang="en-US" sz="2000" dirty="0" smtClean="0"/>
              <a:t>an investigation </a:t>
            </a:r>
            <a:r>
              <a:rPr lang="en-US" sz="2000" dirty="0"/>
              <a:t>cannot be completed within 30 days, the director may extend the time in which a report may </a:t>
            </a:r>
            <a:r>
              <a:rPr lang="en-US" sz="2000" dirty="0" smtClean="0"/>
              <a:t>be filed</a:t>
            </a:r>
            <a:r>
              <a:rPr lang="en-US" sz="2000" dirty="0"/>
              <a:t>. The total number of extensions granted under this section shall be included in the report required </a:t>
            </a:r>
            <a:r>
              <a:rPr lang="en-US" sz="2000" dirty="0" smtClean="0"/>
              <a:t>under section </a:t>
            </a:r>
            <a:r>
              <a:rPr lang="en-US" sz="2000" dirty="0"/>
              <a:t>217</a:t>
            </a:r>
            <a:r>
              <a:rPr lang="en-US" sz="2000" dirty="0" smtClean="0"/>
              <a:t>.</a:t>
            </a:r>
          </a:p>
          <a:p>
            <a:pPr marL="914400" lvl="1" indent="-457200">
              <a:buAutoNum type="arabicParenBoth"/>
            </a:pPr>
            <a:r>
              <a:rPr lang="en-US" sz="2000" dirty="0" smtClean="0"/>
              <a:t>If </a:t>
            </a:r>
            <a:r>
              <a:rPr lang="en-US" sz="2000" dirty="0"/>
              <a:t>the report of the investigative unit of the department does not disclose a violation of this act or a </a:t>
            </a:r>
            <a:r>
              <a:rPr lang="en-US" sz="2000" dirty="0" smtClean="0"/>
              <a:t>rule promulgated </a:t>
            </a:r>
            <a:r>
              <a:rPr lang="en-US" sz="2000" dirty="0"/>
              <a:t>or an order issued under this act, the </a:t>
            </a:r>
            <a:r>
              <a:rPr lang="en-US" sz="2000" dirty="0">
                <a:solidFill>
                  <a:srgbClr val="FF0000"/>
                </a:solidFill>
              </a:rPr>
              <a:t>department shall close the complaint</a:t>
            </a:r>
            <a:r>
              <a:rPr lang="en-US" sz="2000" dirty="0"/>
              <a:t>. The department </a:t>
            </a:r>
            <a:r>
              <a:rPr lang="en-US" sz="2000" dirty="0" smtClean="0"/>
              <a:t>shall forward </a:t>
            </a:r>
            <a:r>
              <a:rPr lang="en-US" sz="2000" dirty="0"/>
              <a:t>the </a:t>
            </a:r>
            <a:r>
              <a:rPr lang="en-US" sz="2000" dirty="0">
                <a:solidFill>
                  <a:srgbClr val="FF0000"/>
                </a:solidFill>
              </a:rPr>
              <a:t>reasons for closing the complaint to the respondent and complainant</a:t>
            </a:r>
            <a:r>
              <a:rPr lang="en-US" sz="2000" dirty="0"/>
              <a:t>, who then may </a:t>
            </a:r>
            <a:r>
              <a:rPr lang="en-US" sz="2000" dirty="0" smtClean="0"/>
              <a:t>provide additional </a:t>
            </a:r>
            <a:r>
              <a:rPr lang="en-US" sz="2000" dirty="0"/>
              <a:t>information to reopen the complaint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326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</a:t>
            </a:r>
            <a:r>
              <a:rPr lang="en-US" altLang="en-US" sz="3200" dirty="0">
                <a:hlinkClick r:id="rId2" action="ppaction://hlinkfile"/>
              </a:rPr>
              <a:t>5</a:t>
            </a:r>
            <a:r>
              <a:rPr lang="en-US" altLang="en-US" sz="3200" dirty="0" smtClean="0"/>
              <a:t> – Complaints, Investigations, and Administrative Proceedings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339.5507</a:t>
            </a:r>
            <a:r>
              <a:rPr lang="en-US" altLang="en-US" sz="3200" dirty="0" smtClean="0">
                <a:hlinkClick r:id="rId4" action="ppaction://hlinkfile"/>
              </a:rPr>
              <a:t> </a:t>
            </a:r>
            <a:endParaRPr lang="en-US" altLang="en-US" sz="3200" dirty="0" smtClean="0"/>
          </a:p>
          <a:p>
            <a:pPr marL="0" indent="0">
              <a:buNone/>
            </a:pPr>
            <a:r>
              <a:rPr lang="en-US" sz="2000" dirty="0" smtClean="0"/>
              <a:t>	(</a:t>
            </a:r>
            <a:r>
              <a:rPr lang="en-US" sz="2000" dirty="0"/>
              <a:t>3) If the report of the investigative unit made under subsection (1) discloses </a:t>
            </a:r>
            <a:r>
              <a:rPr lang="en-US" sz="2000" dirty="0" smtClean="0"/>
              <a:t>	evidence </a:t>
            </a:r>
            <a:r>
              <a:rPr lang="en-US" sz="2000" dirty="0"/>
              <a:t>of a violation of </a:t>
            </a:r>
            <a:r>
              <a:rPr lang="en-US" sz="2000" dirty="0" smtClean="0"/>
              <a:t>this act </a:t>
            </a:r>
            <a:r>
              <a:rPr lang="en-US" sz="2000" dirty="0"/>
              <a:t>or a rule promulgated or an order issued </a:t>
            </a:r>
            <a:r>
              <a:rPr lang="en-US" sz="2000" dirty="0" smtClean="0"/>
              <a:t>	under </a:t>
            </a:r>
            <a:r>
              <a:rPr lang="en-US" sz="2000" dirty="0"/>
              <a:t>this act, the department or the department of </a:t>
            </a:r>
            <a:r>
              <a:rPr lang="en-US" sz="2000" dirty="0" smtClean="0"/>
              <a:t>attorney general </a:t>
            </a:r>
            <a:r>
              <a:rPr lang="en-US" sz="2000" dirty="0"/>
              <a:t>shall </a:t>
            </a:r>
            <a:r>
              <a:rPr lang="en-US" sz="2000" dirty="0" smtClean="0"/>
              <a:t>	prepare </a:t>
            </a:r>
            <a:r>
              <a:rPr lang="en-US" sz="2000" dirty="0"/>
              <a:t>the appropriate action against the respondent which may be any of </a:t>
            </a:r>
            <a:r>
              <a:rPr lang="en-US" sz="2000" dirty="0" smtClean="0"/>
              <a:t>	the </a:t>
            </a:r>
            <a:r>
              <a:rPr lang="en-US" sz="2000" dirty="0"/>
              <a:t>following</a:t>
            </a:r>
            <a:r>
              <a:rPr lang="en-US" sz="2000" dirty="0" smtClean="0"/>
              <a:t>: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a) A formal complaint.</a:t>
            </a:r>
          </a:p>
          <a:p>
            <a:pPr marL="0" indent="0">
              <a:buNone/>
            </a:pPr>
            <a:r>
              <a:rPr lang="en-US" sz="2000" dirty="0" smtClean="0"/>
              <a:t>	(</a:t>
            </a:r>
            <a:r>
              <a:rPr lang="en-US" sz="2000" dirty="0"/>
              <a:t>b) A cease and desist order.</a:t>
            </a:r>
          </a:p>
          <a:p>
            <a:pPr marL="0" indent="0">
              <a:buNone/>
            </a:pPr>
            <a:r>
              <a:rPr lang="en-US" sz="2000" dirty="0" smtClean="0"/>
              <a:t>	(</a:t>
            </a:r>
            <a:r>
              <a:rPr lang="en-US" sz="2000" dirty="0"/>
              <a:t>c) A notice of summary suspension.</a:t>
            </a:r>
          </a:p>
          <a:p>
            <a:pPr marL="0" indent="0">
              <a:buNone/>
            </a:pPr>
            <a:r>
              <a:rPr lang="en-US" sz="2000" dirty="0" smtClean="0"/>
              <a:t>	(</a:t>
            </a:r>
            <a:r>
              <a:rPr lang="en-US" sz="2000" dirty="0"/>
              <a:t>d) A citation</a:t>
            </a:r>
            <a:r>
              <a:rPr lang="en-US" sz="2000" dirty="0" smtClean="0"/>
              <a:t>.</a:t>
            </a:r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232137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</a:t>
            </a:r>
            <a:r>
              <a:rPr lang="en-US" altLang="en-US" sz="3200" dirty="0">
                <a:hlinkClick r:id="rId2" action="ppaction://hlinkfile"/>
              </a:rPr>
              <a:t>5</a:t>
            </a:r>
            <a:r>
              <a:rPr lang="en-US" altLang="en-US" sz="3200" dirty="0" smtClean="0"/>
              <a:t> – Complaints, Investigations, and Administrative Proceedings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339.5515 </a:t>
            </a:r>
            <a:endParaRPr lang="en-US" altLang="en-US" sz="32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1) After an investigation is conducted and a formal complaint is prepared, </a:t>
            </a:r>
            <a:r>
              <a:rPr lang="en-US" sz="2000" dirty="0" smtClean="0"/>
              <a:t>	the </a:t>
            </a:r>
            <a:r>
              <a:rPr lang="en-US" sz="2000" dirty="0"/>
              <a:t>department </a:t>
            </a:r>
            <a:r>
              <a:rPr lang="en-US" sz="2000" dirty="0" smtClean="0">
                <a:solidFill>
                  <a:srgbClr val="FF0000"/>
                </a:solidFill>
              </a:rPr>
              <a:t>shall serve </a:t>
            </a:r>
            <a:r>
              <a:rPr lang="en-US" sz="2000" dirty="0">
                <a:solidFill>
                  <a:srgbClr val="FF0000"/>
                </a:solidFill>
              </a:rPr>
              <a:t>the formal complaint on the respondent and the </a:t>
            </a:r>
            <a:r>
              <a:rPr lang="en-US" sz="2000" dirty="0" smtClean="0">
                <a:solidFill>
                  <a:srgbClr val="FF0000"/>
                </a:solidFill>
              </a:rPr>
              <a:t>	complainant</a:t>
            </a:r>
            <a:r>
              <a:rPr lang="en-US" sz="2000" dirty="0"/>
              <a:t>. At the same time, the department </a:t>
            </a:r>
            <a:r>
              <a:rPr lang="en-US" sz="2000" dirty="0" smtClean="0"/>
              <a:t>shall serve </a:t>
            </a:r>
            <a:r>
              <a:rPr lang="en-US" sz="2000" dirty="0"/>
              <a:t>the respondent </a:t>
            </a:r>
            <a:r>
              <a:rPr lang="en-US" sz="2000" dirty="0" smtClean="0"/>
              <a:t>	with </a:t>
            </a:r>
            <a:r>
              <a:rPr lang="en-US" sz="2000" dirty="0"/>
              <a:t>a notice that describes the compliance conference and hearing </a:t>
            </a:r>
            <a:r>
              <a:rPr lang="en-US" sz="2000" dirty="0" smtClean="0"/>
              <a:t>	processes </a:t>
            </a:r>
            <a:r>
              <a:rPr lang="en-US" sz="2000" dirty="0"/>
              <a:t>and </a:t>
            </a:r>
            <a:r>
              <a:rPr lang="en-US" sz="2000" dirty="0" smtClean="0"/>
              <a:t>offers the </a:t>
            </a:r>
            <a:r>
              <a:rPr lang="en-US" sz="2000" dirty="0"/>
              <a:t>following alternatives to the respondent</a:t>
            </a:r>
            <a:r>
              <a:rPr lang="en-US" sz="2000" dirty="0" smtClean="0"/>
              <a:t>: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a) An opportunity to meet with the department to negotiate a settlement of </a:t>
            </a:r>
            <a:r>
              <a:rPr lang="en-US" sz="2000" dirty="0" smtClean="0"/>
              <a:t>	the </a:t>
            </a:r>
            <a:r>
              <a:rPr lang="en-US" sz="2000" dirty="0"/>
              <a:t>matter</a:t>
            </a:r>
            <a:r>
              <a:rPr lang="en-US" sz="2000" dirty="0" smtClean="0"/>
              <a:t>. 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b) If the respondent is a licensee or registrant under this act, an opportunity </a:t>
            </a:r>
            <a:r>
              <a:rPr lang="en-US" sz="2000" dirty="0" smtClean="0"/>
              <a:t>	to </a:t>
            </a:r>
            <a:r>
              <a:rPr lang="en-US" sz="2000" dirty="0"/>
              <a:t>demonstrate </a:t>
            </a:r>
            <a:r>
              <a:rPr lang="en-US" sz="2000" dirty="0" smtClean="0"/>
              <a:t>compliance before </a:t>
            </a:r>
            <a:r>
              <a:rPr lang="en-US" sz="2000" dirty="0"/>
              <a:t>a contested case hearing is held</a:t>
            </a:r>
            <a:r>
              <a:rPr lang="en-US" sz="2000" dirty="0" smtClean="0"/>
              <a:t>. 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c) An opportunity to proceed to a contested case hearing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endParaRPr lang="en-US" sz="2000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320954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</a:t>
            </a:r>
            <a:r>
              <a:rPr lang="en-US" altLang="en-US" sz="3200" dirty="0">
                <a:hlinkClick r:id="rId2" action="ppaction://hlinkfile"/>
              </a:rPr>
              <a:t>5</a:t>
            </a:r>
            <a:r>
              <a:rPr lang="en-US" altLang="en-US" sz="3200" dirty="0" smtClean="0"/>
              <a:t> – Complaints, Investigations, and Administrative Proceedings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339.5515 </a:t>
            </a:r>
            <a:endParaRPr lang="en-US" altLang="en-US" sz="3200" dirty="0" smtClean="0"/>
          </a:p>
          <a:p>
            <a:pPr marL="457200" lvl="1" indent="0" eaLnBrk="1" hangingPunct="1">
              <a:buNone/>
            </a:pPr>
            <a:endParaRPr lang="en-US" altLang="en-US" sz="32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2) A respondent that is served with notice of a formal complaint under </a:t>
            </a:r>
            <a:r>
              <a:rPr lang="en-US" sz="2000" dirty="0" smtClean="0"/>
              <a:t>this 	section </a:t>
            </a:r>
            <a:r>
              <a:rPr lang="en-US" sz="2000" dirty="0"/>
              <a:t>may select, within </a:t>
            </a:r>
            <a:r>
              <a:rPr lang="en-US" sz="2000" dirty="0" smtClean="0"/>
              <a:t>15 days </a:t>
            </a:r>
            <a:r>
              <a:rPr lang="en-US" sz="2000" dirty="0"/>
              <a:t>after the respondent receives the notice, 1 </a:t>
            </a:r>
            <a:r>
              <a:rPr lang="en-US" sz="2000" dirty="0" smtClean="0"/>
              <a:t>	of </a:t>
            </a:r>
            <a:r>
              <a:rPr lang="en-US" sz="2000" dirty="0"/>
              <a:t>the alternatives described in subsection (1). If a </a:t>
            </a:r>
            <a:r>
              <a:rPr lang="en-US" sz="2000" dirty="0" smtClean="0"/>
              <a:t>respondent does </a:t>
            </a:r>
            <a:r>
              <a:rPr lang="en-US" sz="2000" dirty="0"/>
              <a:t>not select </a:t>
            </a:r>
            <a:r>
              <a:rPr lang="en-US" sz="2000" dirty="0" smtClean="0"/>
              <a:t>	1 </a:t>
            </a:r>
            <a:r>
              <a:rPr lang="en-US" sz="2000" dirty="0"/>
              <a:t>of those alternatives within the time period described in this subsection, </a:t>
            </a:r>
            <a:r>
              <a:rPr lang="en-US" sz="2000" dirty="0" smtClean="0"/>
              <a:t>	then </a:t>
            </a:r>
            <a:r>
              <a:rPr lang="en-US" sz="2000" dirty="0"/>
              <a:t>the </a:t>
            </a:r>
            <a:r>
              <a:rPr lang="en-US" sz="2000" dirty="0" smtClean="0"/>
              <a:t>department shall </a:t>
            </a:r>
            <a:r>
              <a:rPr lang="en-US" sz="2000" dirty="0"/>
              <a:t>proceed to a contested case hearing as described </a:t>
            </a:r>
            <a:r>
              <a:rPr lang="en-US" sz="2000" dirty="0" smtClean="0"/>
              <a:t>	in </a:t>
            </a:r>
            <a:r>
              <a:rPr lang="en-US" sz="2000" dirty="0"/>
              <a:t>subsection (1)(c</a:t>
            </a:r>
            <a:r>
              <a:rPr lang="en-US" sz="2000" dirty="0" smtClean="0"/>
              <a:t>).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endParaRPr lang="en-US" sz="2000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139802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</a:t>
            </a:r>
            <a:r>
              <a:rPr lang="en-US" altLang="en-US" sz="3200" dirty="0">
                <a:hlinkClick r:id="rId2" action="ppaction://hlinkfile"/>
              </a:rPr>
              <a:t>5</a:t>
            </a:r>
            <a:r>
              <a:rPr lang="en-US" altLang="en-US" sz="3200" dirty="0" smtClean="0"/>
              <a:t> – Complaints, Investigations, and Administrative Proceedings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339.5515 </a:t>
            </a:r>
            <a:endParaRPr lang="en-US" altLang="en-US" sz="32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3) At any time during an investigation or administrative process under this </a:t>
            </a:r>
            <a:r>
              <a:rPr lang="en-US" sz="2000" dirty="0" smtClean="0"/>
              <a:t>	article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FF0000"/>
                </a:solidFill>
              </a:rPr>
              <a:t>the department </a:t>
            </a:r>
            <a:r>
              <a:rPr lang="en-US" sz="2000" dirty="0" smtClean="0">
                <a:solidFill>
                  <a:srgbClr val="FF0000"/>
                </a:solidFill>
              </a:rPr>
              <a:t>may bring </a:t>
            </a:r>
            <a:r>
              <a:rPr lang="en-US" sz="2000" dirty="0">
                <a:solidFill>
                  <a:srgbClr val="FF0000"/>
                </a:solidFill>
              </a:rPr>
              <a:t>the parties together for an informal </a:t>
            </a:r>
            <a:r>
              <a:rPr lang="en-US" sz="2000" dirty="0" smtClean="0">
                <a:solidFill>
                  <a:srgbClr val="FF0000"/>
                </a:solidFill>
              </a:rPr>
              <a:t>	conference </a:t>
            </a:r>
            <a:r>
              <a:rPr lang="en-US" sz="2000" dirty="0">
                <a:solidFill>
                  <a:srgbClr val="FF0000"/>
                </a:solidFill>
              </a:rPr>
              <a:t>to attempt to resolve the issues raised in the </a:t>
            </a:r>
            <a:r>
              <a:rPr lang="en-US" sz="2000" dirty="0" smtClean="0">
                <a:solidFill>
                  <a:srgbClr val="FF0000"/>
                </a:solidFill>
              </a:rPr>
              <a:t>complaint</a:t>
            </a:r>
            <a:r>
              <a:rPr lang="en-US" sz="2000" dirty="0" smtClean="0"/>
              <a:t>. An 	informal </a:t>
            </a:r>
            <a:r>
              <a:rPr lang="en-US" sz="2000" dirty="0"/>
              <a:t>conference may be attended by a member of the board, at the </a:t>
            </a:r>
            <a:r>
              <a:rPr lang="en-US" sz="2000" dirty="0" smtClean="0"/>
              <a:t>	discretion </a:t>
            </a:r>
            <a:r>
              <a:rPr lang="en-US" sz="2000" dirty="0"/>
              <a:t>of that board, and </a:t>
            </a:r>
            <a:r>
              <a:rPr lang="en-US" sz="2000" dirty="0" smtClean="0"/>
              <a:t>may result </a:t>
            </a:r>
            <a:r>
              <a:rPr lang="en-US" sz="2000" dirty="0"/>
              <a:t>in a settlement, consent order, </a:t>
            </a:r>
            <a:r>
              <a:rPr lang="en-US" sz="2000" dirty="0" smtClean="0"/>
              <a:t>	waiver</a:t>
            </a:r>
            <a:r>
              <a:rPr lang="en-US" sz="2000" dirty="0"/>
              <a:t>, default, or other method of settlement agreed on by the parties</a:t>
            </a:r>
          </a:p>
          <a:p>
            <a:pPr marL="0" indent="0">
              <a:buNone/>
            </a:pPr>
            <a:r>
              <a:rPr lang="en-US" sz="2000" dirty="0" smtClean="0"/>
              <a:t>	and </a:t>
            </a:r>
            <a:r>
              <a:rPr lang="en-US" sz="2000" dirty="0"/>
              <a:t>the department. A settlement may include the revocation, suspension, or </a:t>
            </a:r>
            <a:r>
              <a:rPr lang="en-US" sz="2000" dirty="0" smtClean="0"/>
              <a:t>	limitation </a:t>
            </a:r>
            <a:r>
              <a:rPr lang="en-US" sz="2000" dirty="0"/>
              <a:t>of a license </a:t>
            </a:r>
            <a:r>
              <a:rPr lang="en-US" sz="2000" dirty="0" smtClean="0"/>
              <a:t>or registration</a:t>
            </a:r>
            <a:r>
              <a:rPr lang="en-US" sz="2000" dirty="0"/>
              <a:t>; censure; probation; restitution; or a </a:t>
            </a:r>
            <a:r>
              <a:rPr lang="en-US" sz="2000" dirty="0" smtClean="0"/>
              <a:t>	penalty </a:t>
            </a:r>
            <a:r>
              <a:rPr lang="en-US" sz="2000" dirty="0"/>
              <a:t>under article 6. </a:t>
            </a:r>
            <a:endParaRPr lang="en-US" sz="2000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210845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</a:t>
            </a:r>
            <a:r>
              <a:rPr lang="en-US" altLang="en-US" sz="3200" dirty="0">
                <a:hlinkClick r:id="rId2" action="ppaction://hlinkfile"/>
              </a:rPr>
              <a:t>5</a:t>
            </a:r>
            <a:r>
              <a:rPr lang="en-US" altLang="en-US" sz="3200" dirty="0" smtClean="0"/>
              <a:t> – Complaints, Investigations, and Administrative Proceedings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339.5521 </a:t>
            </a:r>
            <a:endParaRPr lang="en-US" altLang="en-US" sz="3200" dirty="0" smtClean="0"/>
          </a:p>
          <a:p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800" dirty="0" smtClean="0"/>
              <a:t>The </a:t>
            </a:r>
            <a:r>
              <a:rPr lang="en-US" sz="2800" dirty="0"/>
              <a:t>department or the department of the attorney </a:t>
            </a:r>
            <a:r>
              <a:rPr lang="en-US" sz="2800" dirty="0" smtClean="0"/>
              <a:t>	general </a:t>
            </a:r>
            <a:r>
              <a:rPr lang="en-US" sz="2800" dirty="0"/>
              <a:t>may petition a </a:t>
            </a:r>
            <a:r>
              <a:rPr lang="en-US" sz="2800" dirty="0" smtClean="0"/>
              <a:t>circuit </a:t>
            </a:r>
            <a:r>
              <a:rPr lang="en-US" sz="2800" dirty="0"/>
              <a:t>court to issue </a:t>
            </a:r>
            <a:r>
              <a:rPr lang="en-US" sz="2800" dirty="0" smtClean="0"/>
              <a:t>a 	subpoena </a:t>
            </a:r>
            <a:r>
              <a:rPr lang="en-US" sz="2800" dirty="0"/>
              <a:t>that </a:t>
            </a:r>
            <a:r>
              <a:rPr lang="en-US" sz="2800" dirty="0">
                <a:solidFill>
                  <a:srgbClr val="FF0000"/>
                </a:solidFill>
              </a:rPr>
              <a:t>requires the person subpoenaed to </a:t>
            </a:r>
            <a:r>
              <a:rPr lang="en-US" sz="2800" dirty="0" smtClean="0">
                <a:solidFill>
                  <a:srgbClr val="FF0000"/>
                </a:solidFill>
              </a:rPr>
              <a:t>	appear </a:t>
            </a:r>
            <a:r>
              <a:rPr lang="en-US" sz="2800" dirty="0">
                <a:solidFill>
                  <a:srgbClr val="FF0000"/>
                </a:solidFill>
              </a:rPr>
              <a:t>or testify or produce relevant documentary </a:t>
            </a:r>
            <a:r>
              <a:rPr lang="en-US" sz="2800" dirty="0" smtClean="0">
                <a:solidFill>
                  <a:srgbClr val="FF0000"/>
                </a:solidFill>
              </a:rPr>
              <a:t>	material</a:t>
            </a:r>
            <a:r>
              <a:rPr lang="en-US" sz="2800" dirty="0" smtClean="0"/>
              <a:t> for </a:t>
            </a:r>
            <a:r>
              <a:rPr lang="en-US" sz="2800" dirty="0"/>
              <a:t>examination </a:t>
            </a:r>
            <a:r>
              <a:rPr lang="en-US" sz="2800" dirty="0" smtClean="0"/>
              <a:t>	at </a:t>
            </a:r>
            <a:r>
              <a:rPr lang="en-US" sz="2800" dirty="0"/>
              <a:t>a proceeding conducted </a:t>
            </a:r>
            <a:r>
              <a:rPr lang="en-US" sz="2800" dirty="0" smtClean="0"/>
              <a:t>	under </a:t>
            </a:r>
            <a:r>
              <a:rPr lang="en-US" sz="2800" dirty="0"/>
              <a:t>section 515 or 519. </a:t>
            </a:r>
            <a:endParaRPr lang="en-US" sz="2800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358299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</a:t>
            </a:r>
            <a:r>
              <a:rPr lang="en-US" altLang="en-US" sz="3200" dirty="0">
                <a:hlinkClick r:id="rId2" action="ppaction://hlinkfile"/>
              </a:rPr>
              <a:t>5</a:t>
            </a:r>
            <a:r>
              <a:rPr lang="en-US" altLang="en-US" sz="3200" dirty="0" smtClean="0"/>
              <a:t> – Complaints, Investigations, and Administrative Proceedings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339.5525 </a:t>
            </a:r>
            <a:endParaRPr lang="en-US" altLang="en-US" sz="3200" dirty="0" smtClean="0"/>
          </a:p>
          <a:p>
            <a:pPr marL="0" indent="0">
              <a:buNone/>
            </a:pPr>
            <a:r>
              <a:rPr lang="en-US" sz="2000" dirty="0"/>
              <a:t>	(</a:t>
            </a:r>
            <a:r>
              <a:rPr lang="en-US" sz="2000" dirty="0" smtClean="0"/>
              <a:t>1</a:t>
            </a:r>
            <a:r>
              <a:rPr lang="en-US" sz="2000" dirty="0"/>
              <a:t>) Within 60 days after a board receives an </a:t>
            </a:r>
            <a:r>
              <a:rPr lang="en-US" sz="2000" dirty="0" smtClean="0"/>
              <a:t>administrative </a:t>
            </a:r>
            <a:r>
              <a:rPr lang="en-US" sz="2000" dirty="0"/>
              <a:t>law hearings </a:t>
            </a:r>
            <a:r>
              <a:rPr lang="en-US" sz="2000" dirty="0" smtClean="0"/>
              <a:t>	examiner's hearing report </a:t>
            </a:r>
            <a:r>
              <a:rPr lang="en-US" sz="2000" dirty="0"/>
              <a:t>under section 523, </a:t>
            </a:r>
            <a:r>
              <a:rPr lang="en-US" sz="2000" dirty="0">
                <a:solidFill>
                  <a:srgbClr val="FF0000"/>
                </a:solidFill>
              </a:rPr>
              <a:t>the board shall meet and make </a:t>
            </a:r>
            <a:r>
              <a:rPr lang="en-US" sz="2000" dirty="0" smtClean="0">
                <a:solidFill>
                  <a:srgbClr val="FF0000"/>
                </a:solidFill>
              </a:rPr>
              <a:t>	a </a:t>
            </a:r>
            <a:r>
              <a:rPr lang="en-US" sz="2000" dirty="0">
                <a:solidFill>
                  <a:srgbClr val="FF0000"/>
                </a:solidFill>
              </a:rPr>
              <a:t>determination of the penalties to be assessed </a:t>
            </a:r>
            <a:r>
              <a:rPr lang="en-US" sz="2000" dirty="0" smtClean="0">
                <a:solidFill>
                  <a:srgbClr val="FF0000"/>
                </a:solidFill>
              </a:rPr>
              <a:t>under article </a:t>
            </a:r>
            <a:r>
              <a:rPr lang="en-US" sz="2000" dirty="0">
                <a:solidFill>
                  <a:srgbClr val="FF0000"/>
                </a:solidFill>
              </a:rPr>
              <a:t>6. The board </a:t>
            </a:r>
            <a:r>
              <a:rPr lang="en-US" sz="2000" dirty="0" smtClean="0">
                <a:solidFill>
                  <a:srgbClr val="FF0000"/>
                </a:solidFill>
              </a:rPr>
              <a:t>	shall </a:t>
            </a:r>
            <a:r>
              <a:rPr lang="en-US" sz="2000" dirty="0">
                <a:solidFill>
                  <a:srgbClr val="FF0000"/>
                </a:solidFill>
              </a:rPr>
              <a:t>make its determination based on the administrative law hearings </a:t>
            </a:r>
            <a:r>
              <a:rPr lang="en-US" sz="2000" dirty="0" smtClean="0">
                <a:solidFill>
                  <a:srgbClr val="FF0000"/>
                </a:solidFill>
              </a:rPr>
              <a:t>	examiner's report. </a:t>
            </a:r>
            <a:r>
              <a:rPr lang="en-US" sz="2000" dirty="0" smtClean="0"/>
              <a:t>A </a:t>
            </a:r>
            <a:r>
              <a:rPr lang="en-US" sz="2000" dirty="0"/>
              <a:t>transcript of a hearing or a portion of the transcript shall </a:t>
            </a:r>
            <a:r>
              <a:rPr lang="en-US" sz="2000" dirty="0" smtClean="0"/>
              <a:t>	be </a:t>
            </a:r>
            <a:r>
              <a:rPr lang="en-US" sz="2000" dirty="0"/>
              <a:t>made available to a board on request. If </a:t>
            </a:r>
            <a:r>
              <a:rPr lang="en-US" sz="2000" dirty="0" smtClean="0"/>
              <a:t>a transcript </a:t>
            </a:r>
            <a:r>
              <a:rPr lang="en-US" sz="2000" dirty="0"/>
              <a:t>or a portion of the </a:t>
            </a:r>
            <a:r>
              <a:rPr lang="en-US" sz="2000" dirty="0" smtClean="0"/>
              <a:t>	transcript </a:t>
            </a:r>
            <a:r>
              <a:rPr lang="en-US" sz="2000" dirty="0"/>
              <a:t>is requested, the board shall make its determination of the penalty </a:t>
            </a:r>
            <a:r>
              <a:rPr lang="en-US" sz="2000" dirty="0" smtClean="0"/>
              <a:t>	or</a:t>
            </a:r>
            <a:r>
              <a:rPr lang="en-US" sz="2000" dirty="0"/>
              <a:t> </a:t>
            </a:r>
            <a:r>
              <a:rPr lang="en-US" sz="2000" dirty="0" smtClean="0"/>
              <a:t>penalties </a:t>
            </a:r>
            <a:r>
              <a:rPr lang="en-US" sz="2000" dirty="0"/>
              <a:t>to be assessed under article 6 at a meeting of the board held </a:t>
            </a:r>
            <a:r>
              <a:rPr lang="en-US" sz="2000" dirty="0" smtClean="0"/>
              <a:t>	within </a:t>
            </a:r>
            <a:r>
              <a:rPr lang="en-US" sz="2000" dirty="0"/>
              <a:t>60 days after it receives </a:t>
            </a:r>
            <a:r>
              <a:rPr lang="en-US" sz="2000" dirty="0" smtClean="0"/>
              <a:t>the transcript </a:t>
            </a:r>
            <a:r>
              <a:rPr lang="en-US" sz="2000" dirty="0"/>
              <a:t>or portion of the transcript</a:t>
            </a:r>
            <a:r>
              <a:rPr lang="en-US" sz="2000" dirty="0" smtClean="0"/>
              <a:t>.</a:t>
            </a:r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274505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eaLnBrk="1" hangingPunct="1"/>
            <a:r>
              <a:rPr lang="en-US" altLang="en-US" sz="3600" dirty="0" smtClean="0"/>
              <a:t>2016 PA 407 – </a:t>
            </a:r>
            <a:r>
              <a:rPr lang="en-US" altLang="en-US" sz="3600" dirty="0" smtClean="0">
                <a:hlinkClick r:id="rId2" action="ppaction://hlinkfile"/>
              </a:rPr>
              <a:t>Overview</a:t>
            </a:r>
            <a:endParaRPr lang="en-US" altLang="en-US" sz="3600" dirty="0" smtClean="0"/>
          </a:p>
          <a:p>
            <a:pPr lvl="1" eaLnBrk="1" hangingPunct="1"/>
            <a:r>
              <a:rPr lang="en-US" altLang="en-US" sz="3200" dirty="0" smtClean="0">
                <a:hlinkClick r:id="rId3" action="ppaction://hlinkfile"/>
              </a:rPr>
              <a:t>Article 1</a:t>
            </a:r>
            <a:r>
              <a:rPr lang="en-US" altLang="en-US" sz="3200" dirty="0" smtClean="0"/>
              <a:t> – Definitions</a:t>
            </a:r>
          </a:p>
          <a:p>
            <a:pPr lvl="1" eaLnBrk="1" hangingPunct="1"/>
            <a:r>
              <a:rPr lang="en-US" altLang="en-US" sz="3200" dirty="0" smtClean="0">
                <a:hlinkClick r:id="rId4" action="ppaction://hlinkfile"/>
              </a:rPr>
              <a:t>Article 2</a:t>
            </a:r>
            <a:r>
              <a:rPr lang="en-US" altLang="en-US" sz="3200" dirty="0" smtClean="0"/>
              <a:t> – Issuance of Licenses</a:t>
            </a:r>
          </a:p>
          <a:p>
            <a:pPr lvl="1" eaLnBrk="1" hangingPunct="1"/>
            <a:r>
              <a:rPr lang="en-US" altLang="en-US" sz="3200" dirty="0" smtClean="0">
                <a:hlinkClick r:id="rId5" action="ppaction://hlinkfile"/>
              </a:rPr>
              <a:t>Article 3</a:t>
            </a:r>
            <a:r>
              <a:rPr lang="en-US" altLang="en-US" sz="3200" dirty="0" smtClean="0"/>
              <a:t> – Boards</a:t>
            </a:r>
          </a:p>
          <a:p>
            <a:pPr lvl="1" eaLnBrk="1" hangingPunct="1"/>
            <a:r>
              <a:rPr lang="en-US" altLang="en-US" sz="3200" dirty="0" smtClean="0">
                <a:hlinkClick r:id="rId6" action="ppaction://hlinkfile"/>
              </a:rPr>
              <a:t>Article 4</a:t>
            </a:r>
            <a:r>
              <a:rPr lang="en-US" altLang="en-US" sz="3200" dirty="0" smtClean="0"/>
              <a:t> – License Fees</a:t>
            </a:r>
          </a:p>
          <a:p>
            <a:pPr lvl="1" eaLnBrk="1" hangingPunct="1"/>
            <a:r>
              <a:rPr lang="en-US" altLang="en-US" sz="3200" dirty="0" smtClean="0">
                <a:hlinkClick r:id="rId7" action="ppaction://hlinkfile"/>
              </a:rPr>
              <a:t>Article 5</a:t>
            </a:r>
            <a:r>
              <a:rPr lang="en-US" altLang="en-US" sz="3200" dirty="0" smtClean="0"/>
              <a:t> – Complaints, Investigations, &amp; Administrative Hearings</a:t>
            </a:r>
          </a:p>
          <a:p>
            <a:pPr lvl="1" eaLnBrk="1" hangingPunct="1"/>
            <a:r>
              <a:rPr lang="en-US" altLang="en-US" sz="3200" dirty="0" smtClean="0">
                <a:hlinkClick r:id="rId8" action="ppaction://hlinkfile"/>
              </a:rPr>
              <a:t>Article 6</a:t>
            </a:r>
            <a:r>
              <a:rPr lang="en-US" altLang="en-US" sz="3200" dirty="0" smtClean="0"/>
              <a:t> – Penalties &amp; Remedies</a:t>
            </a:r>
          </a:p>
          <a:p>
            <a:pPr marL="457200" lvl="1" indent="0" eaLnBrk="1" hangingPunct="1">
              <a:buNone/>
            </a:pPr>
            <a:endParaRPr lang="en-US" altLang="en-US" sz="3200" dirty="0" smtClean="0"/>
          </a:p>
          <a:p>
            <a:pPr marL="914400" lvl="2" indent="0" eaLnBrk="1" hangingPunct="1">
              <a:buNone/>
            </a:pPr>
            <a:endParaRPr lang="en-US" altLang="en-US" dirty="0" smtClean="0"/>
          </a:p>
          <a:p>
            <a:pPr lvl="2" eaLnBrk="1" hangingPunct="1"/>
            <a:endParaRPr lang="en-US" altLang="en-US" dirty="0"/>
          </a:p>
          <a:p>
            <a:pPr eaLnBrk="1" hangingPunct="1"/>
            <a:endParaRPr lang="en-US" altLang="en-US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162134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</a:t>
            </a:r>
            <a:r>
              <a:rPr lang="en-US" altLang="en-US" sz="3200" dirty="0">
                <a:hlinkClick r:id="rId2" action="ppaction://hlinkfile"/>
              </a:rPr>
              <a:t>6</a:t>
            </a:r>
            <a:r>
              <a:rPr lang="en-US" altLang="en-US" sz="3200" dirty="0" smtClean="0"/>
              <a:t> – Penalties and Remedies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339.5601 </a:t>
            </a:r>
            <a:endParaRPr lang="en-US" altLang="en-US" sz="3200" dirty="0" smtClean="0"/>
          </a:p>
          <a:p>
            <a:pPr marL="0" indent="0">
              <a:buNone/>
            </a:pPr>
            <a:r>
              <a:rPr lang="en-US" sz="2000" dirty="0" smtClean="0"/>
              <a:t>	</a:t>
            </a:r>
            <a:r>
              <a:rPr lang="en-US" sz="2400" dirty="0" smtClean="0"/>
              <a:t>(</a:t>
            </a:r>
            <a:r>
              <a:rPr lang="en-US" sz="2400" dirty="0"/>
              <a:t>1) A person shall not engage in or attempt to engage in the </a:t>
            </a:r>
            <a:r>
              <a:rPr lang="en-US" sz="2400" dirty="0" smtClean="0"/>
              <a:t>	practice </a:t>
            </a:r>
            <a:r>
              <a:rPr lang="en-US" sz="2400" dirty="0"/>
              <a:t>of an </a:t>
            </a:r>
            <a:r>
              <a:rPr lang="en-US" sz="2400" dirty="0" smtClean="0"/>
              <a:t>occupation regulated under </a:t>
            </a:r>
            <a:r>
              <a:rPr lang="en-US" sz="2400" dirty="0"/>
              <a:t>this act or use a title </a:t>
            </a:r>
            <a:r>
              <a:rPr lang="en-US" sz="2400" dirty="0" smtClean="0"/>
              <a:t>	designated </a:t>
            </a:r>
            <a:r>
              <a:rPr lang="en-US" sz="2400" dirty="0"/>
              <a:t>in this act </a:t>
            </a:r>
            <a:r>
              <a:rPr lang="en-US" sz="2400" dirty="0">
                <a:solidFill>
                  <a:srgbClr val="FF0000"/>
                </a:solidFill>
              </a:rPr>
              <a:t>unless </a:t>
            </a:r>
            <a:r>
              <a:rPr lang="en-US" sz="2400" dirty="0" smtClean="0">
                <a:solidFill>
                  <a:srgbClr val="FF0000"/>
                </a:solidFill>
              </a:rPr>
              <a:t>the </a:t>
            </a:r>
            <a:r>
              <a:rPr lang="en-US" sz="2400" dirty="0">
                <a:solidFill>
                  <a:srgbClr val="FF0000"/>
                </a:solidFill>
              </a:rPr>
              <a:t>person possesses a license </a:t>
            </a:r>
            <a:r>
              <a:rPr lang="en-US" sz="2400" dirty="0" smtClean="0"/>
              <a:t>	issued </a:t>
            </a:r>
            <a:r>
              <a:rPr lang="en-US" sz="2400" dirty="0"/>
              <a:t>by </a:t>
            </a:r>
            <a:r>
              <a:rPr lang="en-US" sz="2400" dirty="0" smtClean="0"/>
              <a:t>the department </a:t>
            </a:r>
            <a:r>
              <a:rPr lang="en-US" sz="2400" dirty="0"/>
              <a:t>for the occupation</a:t>
            </a:r>
            <a:r>
              <a:rPr lang="en-US" sz="2400" dirty="0" smtClean="0"/>
              <a:t>. 	</a:t>
            </a:r>
          </a:p>
          <a:p>
            <a:pPr marL="0" indent="0">
              <a:buNone/>
            </a:pPr>
            <a:r>
              <a:rPr lang="en-US" sz="2400" dirty="0" smtClean="0"/>
              <a:t>	(</a:t>
            </a:r>
            <a:r>
              <a:rPr lang="en-US" sz="2400" dirty="0"/>
              <a:t>2) Subject to section 411, a person whose license is suspended, </a:t>
            </a:r>
            <a:r>
              <a:rPr lang="en-US" sz="2400" dirty="0" smtClean="0"/>
              <a:t>	revoked</a:t>
            </a:r>
            <a:r>
              <a:rPr lang="en-US" sz="2400" dirty="0"/>
              <a:t>, or </a:t>
            </a:r>
            <a:r>
              <a:rPr lang="en-US" sz="2400" dirty="0" smtClean="0"/>
              <a:t>lapsed</a:t>
            </a:r>
            <a:r>
              <a:rPr lang="en-US" sz="2400" dirty="0"/>
              <a:t>, as determined by </a:t>
            </a:r>
            <a:r>
              <a:rPr lang="en-US" sz="2400" dirty="0" smtClean="0"/>
              <a:t>the records </a:t>
            </a:r>
            <a:r>
              <a:rPr lang="en-US" sz="2400" dirty="0"/>
              <a:t>of the </a:t>
            </a:r>
            <a:r>
              <a:rPr lang="en-US" sz="2400" dirty="0" smtClean="0"/>
              <a:t>	department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FF0000"/>
                </a:solidFill>
              </a:rPr>
              <a:t>is considered </a:t>
            </a:r>
            <a:r>
              <a:rPr lang="en-US" sz="2400" dirty="0" smtClean="0">
                <a:solidFill>
                  <a:srgbClr val="FF0000"/>
                </a:solidFill>
              </a:rPr>
              <a:t>unlicensed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373994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</a:t>
            </a:r>
            <a:r>
              <a:rPr lang="en-US" altLang="en-US" sz="3200" dirty="0">
                <a:hlinkClick r:id="rId2" action="ppaction://hlinkfile"/>
              </a:rPr>
              <a:t>6</a:t>
            </a:r>
            <a:r>
              <a:rPr lang="en-US" altLang="en-US" sz="3200" dirty="0" smtClean="0"/>
              <a:t> – Penalties and Remedies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339.5601 </a:t>
            </a:r>
            <a:endParaRPr lang="en-US" altLang="en-US" sz="32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400" dirty="0" smtClean="0"/>
              <a:t>(</a:t>
            </a:r>
            <a:r>
              <a:rPr lang="en-US" sz="2400" dirty="0"/>
              <a:t>3) A person that violates subsection (1) is guilty of a </a:t>
            </a:r>
            <a:r>
              <a:rPr lang="en-US" sz="2400" dirty="0" smtClean="0"/>
              <a:t>	misdemeanor 	punishable </a:t>
            </a:r>
            <a:r>
              <a:rPr lang="en-US" sz="2400" dirty="0"/>
              <a:t>by a fine of not more </a:t>
            </a:r>
            <a:r>
              <a:rPr lang="en-US" sz="2400" dirty="0" smtClean="0"/>
              <a:t>than $500.00 </a:t>
            </a:r>
            <a:r>
              <a:rPr lang="en-US" sz="2400" dirty="0"/>
              <a:t>or </a:t>
            </a:r>
            <a:r>
              <a:rPr lang="en-US" sz="2400" dirty="0" smtClean="0"/>
              <a:t>	imprisonment </a:t>
            </a:r>
            <a:r>
              <a:rPr lang="en-US" sz="2400" dirty="0"/>
              <a:t>for not more </a:t>
            </a:r>
            <a:r>
              <a:rPr lang="en-US" sz="2400" dirty="0" smtClean="0"/>
              <a:t>than </a:t>
            </a:r>
            <a:r>
              <a:rPr lang="en-US" sz="2400" dirty="0"/>
              <a:t>90 days, or both</a:t>
            </a:r>
            <a:r>
              <a:rPr lang="en-US" sz="2400" dirty="0" smtClean="0"/>
              <a:t>.</a:t>
            </a:r>
          </a:p>
          <a:p>
            <a:pPr marL="914400" lvl="2" indent="0">
              <a:buNone/>
            </a:pPr>
            <a:r>
              <a:rPr lang="en-US" dirty="0" smtClean="0"/>
              <a:t>(</a:t>
            </a:r>
            <a:r>
              <a:rPr lang="en-US" dirty="0"/>
              <a:t>4) A person that violates subsection (1) a second time is guilty of a misdemeanor punishable by a fine </a:t>
            </a:r>
            <a:r>
              <a:rPr lang="en-US" dirty="0" smtClean="0"/>
              <a:t>of not </a:t>
            </a:r>
            <a:r>
              <a:rPr lang="en-US" dirty="0"/>
              <a:t>more than $1,000.00 or imprisonment for not more than 1 year, or both</a:t>
            </a:r>
            <a:r>
              <a:rPr lang="en-US" dirty="0" smtClean="0"/>
              <a:t>.</a:t>
            </a:r>
          </a:p>
          <a:p>
            <a:pPr marL="914400" lvl="2" indent="0">
              <a:buNone/>
            </a:pPr>
            <a:r>
              <a:rPr lang="en-US" dirty="0" smtClean="0"/>
              <a:t>(</a:t>
            </a:r>
            <a:r>
              <a:rPr lang="en-US" dirty="0"/>
              <a:t>5) A person that violates subsection (1) a third or subsequent time is </a:t>
            </a:r>
            <a:r>
              <a:rPr lang="en-US" dirty="0">
                <a:solidFill>
                  <a:srgbClr val="FF0000"/>
                </a:solidFill>
              </a:rPr>
              <a:t>guilty of a felony </a:t>
            </a:r>
            <a:r>
              <a:rPr lang="en-US" dirty="0"/>
              <a:t>punishable by </a:t>
            </a:r>
            <a:r>
              <a:rPr lang="en-US" dirty="0" smtClean="0"/>
              <a:t>a fine </a:t>
            </a:r>
            <a:r>
              <a:rPr lang="en-US" dirty="0"/>
              <a:t>of not more than $25,000.00 or imprisonment for not more than 5 years, or both. </a:t>
            </a:r>
            <a:endParaRPr lang="en-US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303372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</a:t>
            </a:r>
            <a:r>
              <a:rPr lang="en-US" altLang="en-US" sz="3200" dirty="0">
                <a:hlinkClick r:id="rId2" action="ppaction://hlinkfile"/>
              </a:rPr>
              <a:t>6</a:t>
            </a:r>
            <a:r>
              <a:rPr lang="en-US" altLang="en-US" sz="3200" dirty="0" smtClean="0"/>
              <a:t> – Penalties and Remedies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339.5601 </a:t>
            </a:r>
            <a:endParaRPr lang="en-US" altLang="en-US" sz="3200" dirty="0" smtClean="0"/>
          </a:p>
          <a:p>
            <a:pPr marL="457200" lvl="1" indent="0" eaLnBrk="1" hangingPunct="1">
              <a:buNone/>
            </a:pPr>
            <a:endParaRPr lang="en-US" altLang="en-US" sz="3200" dirty="0" smtClean="0"/>
          </a:p>
          <a:p>
            <a:pPr marL="0" indent="0">
              <a:buNone/>
            </a:pPr>
            <a:r>
              <a:rPr lang="en-US" sz="2000" dirty="0" smtClean="0"/>
              <a:t>	</a:t>
            </a:r>
            <a:r>
              <a:rPr lang="en-US" sz="2800" dirty="0" smtClean="0"/>
              <a:t>(</a:t>
            </a:r>
            <a:r>
              <a:rPr lang="en-US" sz="2800" dirty="0"/>
              <a:t>6) The remedies or penalties imposed for a violation of </a:t>
            </a:r>
            <a:r>
              <a:rPr lang="en-US" sz="2800" dirty="0" smtClean="0"/>
              <a:t>	subsection </a:t>
            </a:r>
            <a:r>
              <a:rPr lang="en-US" sz="2800" dirty="0"/>
              <a:t>(1) may </a:t>
            </a:r>
            <a:r>
              <a:rPr lang="en-US" sz="2800" dirty="0" smtClean="0"/>
              <a:t>include </a:t>
            </a:r>
            <a:r>
              <a:rPr lang="en-US" sz="2800" dirty="0"/>
              <a:t>a </a:t>
            </a:r>
            <a:r>
              <a:rPr lang="en-US" sz="2800" dirty="0">
                <a:solidFill>
                  <a:srgbClr val="FF0000"/>
                </a:solidFill>
              </a:rPr>
              <a:t>requirement </a:t>
            </a:r>
            <a:r>
              <a:rPr lang="en-US" sz="2800" dirty="0" smtClean="0">
                <a:solidFill>
                  <a:srgbClr val="FF0000"/>
                </a:solidFill>
              </a:rPr>
              <a:t>that 	restitution </a:t>
            </a:r>
            <a:r>
              <a:rPr lang="en-US" sz="2800" dirty="0">
                <a:solidFill>
                  <a:srgbClr val="FF0000"/>
                </a:solidFill>
              </a:rPr>
              <a:t>be made</a:t>
            </a:r>
            <a:r>
              <a:rPr lang="en-US" sz="2800" dirty="0"/>
              <a:t>, based on proofs submitted to </a:t>
            </a:r>
            <a:r>
              <a:rPr lang="en-US" sz="2800" dirty="0" smtClean="0"/>
              <a:t>and 	findings </a:t>
            </a:r>
            <a:r>
              <a:rPr lang="en-US" sz="2800" dirty="0"/>
              <a:t>made by the trier of fact as provided by law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endParaRPr lang="en-US" sz="2000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328612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3772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</a:t>
            </a:r>
            <a:r>
              <a:rPr lang="en-US" altLang="en-US" sz="3200" dirty="0">
                <a:hlinkClick r:id="rId2" action="ppaction://hlinkfile"/>
              </a:rPr>
              <a:t>6</a:t>
            </a:r>
            <a:r>
              <a:rPr lang="en-US" altLang="en-US" sz="3200" dirty="0" smtClean="0"/>
              <a:t> – Penalties and Remedies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339.5603 </a:t>
            </a:r>
            <a:endParaRPr lang="en-US" altLang="en-US" sz="3200" dirty="0" smtClean="0"/>
          </a:p>
          <a:p>
            <a:pPr marL="457200" lvl="1" indent="0" eaLnBrk="1" hangingPunct="1">
              <a:buNone/>
            </a:pPr>
            <a:endParaRPr lang="en-US" altLang="en-US" sz="32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400" dirty="0" smtClean="0"/>
              <a:t>If </a:t>
            </a:r>
            <a:r>
              <a:rPr lang="en-US" sz="2400" dirty="0"/>
              <a:t>a person violates this act or a rule or order promulgated or </a:t>
            </a:r>
            <a:r>
              <a:rPr lang="en-US" sz="2400" dirty="0" smtClean="0"/>
              <a:t>	issued </a:t>
            </a:r>
            <a:r>
              <a:rPr lang="en-US" sz="2400" dirty="0"/>
              <a:t>under </a:t>
            </a:r>
            <a:r>
              <a:rPr lang="en-US" sz="2400" dirty="0" smtClean="0"/>
              <a:t>this </a:t>
            </a:r>
            <a:r>
              <a:rPr lang="en-US" sz="2400" dirty="0"/>
              <a:t>act, the </a:t>
            </a:r>
            <a:r>
              <a:rPr lang="en-US" sz="2400" dirty="0" smtClean="0"/>
              <a:t>department </a:t>
            </a:r>
            <a:r>
              <a:rPr lang="en-US" sz="2400" dirty="0" smtClean="0">
                <a:solidFill>
                  <a:srgbClr val="FF0000"/>
                </a:solidFill>
              </a:rPr>
              <a:t>shall </a:t>
            </a:r>
            <a:r>
              <a:rPr lang="en-US" sz="2400" dirty="0">
                <a:solidFill>
                  <a:srgbClr val="FF0000"/>
                </a:solidFill>
              </a:rPr>
              <a:t>assess 1 or more </a:t>
            </a:r>
            <a:r>
              <a:rPr lang="en-US" sz="2400" dirty="0"/>
              <a:t>of </a:t>
            </a:r>
            <a:r>
              <a:rPr lang="en-US" sz="2400" dirty="0" smtClean="0"/>
              <a:t>	the </a:t>
            </a:r>
            <a:r>
              <a:rPr lang="en-US" sz="2400" dirty="0"/>
              <a:t>following penalties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(</a:t>
            </a:r>
            <a:r>
              <a:rPr lang="en-US" sz="2400" dirty="0"/>
              <a:t>a) Placement of a limitation on a license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(</a:t>
            </a:r>
            <a:r>
              <a:rPr lang="en-US" sz="2400" dirty="0"/>
              <a:t>b) Suspension of a license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(</a:t>
            </a:r>
            <a:r>
              <a:rPr lang="en-US" sz="2400" dirty="0"/>
              <a:t>c) Denial of a license or renewal of a license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(</a:t>
            </a:r>
            <a:r>
              <a:rPr lang="en-US" sz="2400" dirty="0"/>
              <a:t>d) Revocation of a license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 </a:t>
            </a:r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115494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3772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</a:t>
            </a:r>
            <a:r>
              <a:rPr lang="en-US" altLang="en-US" sz="3200" dirty="0">
                <a:hlinkClick r:id="rId2" action="ppaction://hlinkfile"/>
              </a:rPr>
              <a:t>6</a:t>
            </a:r>
            <a:r>
              <a:rPr lang="en-US" altLang="en-US" sz="3200" dirty="0" smtClean="0"/>
              <a:t> – Penalties and Remedies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339.5603 </a:t>
            </a:r>
            <a:endParaRPr lang="en-US" altLang="en-US" sz="32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400" dirty="0" smtClean="0"/>
              <a:t>(</a:t>
            </a:r>
            <a:r>
              <a:rPr lang="en-US" sz="2400" dirty="0"/>
              <a:t>e) If the person is licensed under this act and except as </a:t>
            </a:r>
            <a:r>
              <a:rPr lang="en-US" sz="2400" dirty="0" smtClean="0"/>
              <a:t>	otherwise </a:t>
            </a:r>
            <a:r>
              <a:rPr lang="en-US" sz="2400" dirty="0"/>
              <a:t>provided in </a:t>
            </a:r>
            <a:r>
              <a:rPr lang="en-US" sz="2400" dirty="0" smtClean="0"/>
              <a:t>this </a:t>
            </a:r>
            <a:r>
              <a:rPr lang="en-US" sz="2400" dirty="0"/>
              <a:t>act, an </a:t>
            </a:r>
            <a:r>
              <a:rPr lang="en-US" sz="2400" dirty="0" smtClean="0"/>
              <a:t>administrative fine </a:t>
            </a:r>
            <a:r>
              <a:rPr lang="en-US" sz="2400" dirty="0"/>
              <a:t>to be paid </a:t>
            </a:r>
            <a:r>
              <a:rPr lang="en-US" sz="2400" dirty="0" smtClean="0"/>
              <a:t>	to </a:t>
            </a:r>
            <a:r>
              <a:rPr lang="en-US" sz="2400" dirty="0"/>
              <a:t>the department of not more than </a:t>
            </a:r>
            <a:r>
              <a:rPr lang="en-US" sz="2400" dirty="0" smtClean="0"/>
              <a:t>$</a:t>
            </a:r>
            <a:r>
              <a:rPr lang="en-US" sz="2400" dirty="0"/>
              <a:t>10,000.00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(</a:t>
            </a:r>
            <a:r>
              <a:rPr lang="en-US" sz="2400" dirty="0"/>
              <a:t>f) Censure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(</a:t>
            </a:r>
            <a:r>
              <a:rPr lang="en-US" sz="2400" dirty="0"/>
              <a:t>g) Probation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(</a:t>
            </a:r>
            <a:r>
              <a:rPr lang="en-US" sz="2400" dirty="0"/>
              <a:t>h) A </a:t>
            </a:r>
            <a:r>
              <a:rPr lang="en-US" sz="2400" dirty="0">
                <a:solidFill>
                  <a:srgbClr val="FF0000"/>
                </a:solidFill>
              </a:rPr>
              <a:t>requirement for the payment of restitution</a:t>
            </a:r>
            <a:r>
              <a:rPr lang="en-US" sz="2400" dirty="0"/>
              <a:t>, based on proof </a:t>
            </a:r>
            <a:r>
              <a:rPr lang="en-US" sz="2400" dirty="0" smtClean="0"/>
              <a:t>	submitted to </a:t>
            </a:r>
            <a:r>
              <a:rPr lang="en-US" sz="2400" dirty="0"/>
              <a:t>and findings made by </a:t>
            </a:r>
            <a:r>
              <a:rPr lang="en-US" sz="2400" dirty="0" smtClean="0"/>
              <a:t>the hearing </a:t>
            </a:r>
            <a:r>
              <a:rPr lang="en-US" sz="2400" dirty="0"/>
              <a:t>examiner after a </a:t>
            </a:r>
            <a:r>
              <a:rPr lang="en-US" sz="2400" dirty="0" smtClean="0"/>
              <a:t>	contested </a:t>
            </a:r>
            <a:r>
              <a:rPr lang="en-US" sz="2400" dirty="0"/>
              <a:t>case hearing. </a:t>
            </a:r>
            <a:endParaRPr lang="en-US" sz="2400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162427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3772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</a:t>
            </a:r>
            <a:r>
              <a:rPr lang="en-US" altLang="en-US" sz="3200" dirty="0">
                <a:hlinkClick r:id="rId2" action="ppaction://hlinkfile"/>
              </a:rPr>
              <a:t>6</a:t>
            </a:r>
            <a:r>
              <a:rPr lang="en-US" altLang="en-US" sz="3200" dirty="0" smtClean="0"/>
              <a:t> – Penalties and Remedies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339.5607 </a:t>
            </a:r>
            <a:endParaRPr lang="en-US" altLang="en-US" sz="3200" dirty="0" smtClean="0"/>
          </a:p>
          <a:p>
            <a:pPr marL="0" indent="0">
              <a:buNone/>
            </a:pPr>
            <a:r>
              <a:rPr lang="en-US" sz="2000" dirty="0" smtClean="0"/>
              <a:t>	A </a:t>
            </a:r>
            <a:r>
              <a:rPr lang="en-US" sz="2000" dirty="0"/>
              <a:t>person that violates 1 or more of the provisions of a specific article of this </a:t>
            </a:r>
            <a:r>
              <a:rPr lang="en-US" sz="2000" dirty="0" smtClean="0"/>
              <a:t>	act </a:t>
            </a:r>
            <a:r>
              <a:rPr lang="en-US" sz="2000" dirty="0"/>
              <a:t>or that </a:t>
            </a:r>
            <a:r>
              <a:rPr lang="en-US" sz="2000" dirty="0" smtClean="0"/>
              <a:t>commits 1 </a:t>
            </a:r>
            <a:r>
              <a:rPr lang="en-US" sz="2000" dirty="0"/>
              <a:t>or more of the following is subject to the penalties </a:t>
            </a:r>
            <a:r>
              <a:rPr lang="en-US" sz="2000" dirty="0" smtClean="0"/>
              <a:t>	described </a:t>
            </a:r>
            <a:r>
              <a:rPr lang="en-US" sz="2000" dirty="0"/>
              <a:t>in section 603</a:t>
            </a:r>
            <a:r>
              <a:rPr lang="en-US" sz="2000" dirty="0" smtClean="0"/>
              <a:t>: 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a) Practices fraud or deceit in obtaining a license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b) Practices fraud, deceit, or dishonesty in practicing an occupation</a:t>
            </a:r>
            <a:r>
              <a:rPr lang="en-US" sz="2000" dirty="0" smtClean="0"/>
              <a:t>. 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c) Violates a rule of conduct of an occupation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d) Demonstrates a lack of good moral character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e) Commits an act of gross negligence in practicing an occupation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f) Practices false advertising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endParaRPr lang="en-US" sz="2000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33774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3772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</a:t>
            </a:r>
            <a:r>
              <a:rPr lang="en-US" altLang="en-US" sz="3200" dirty="0">
                <a:hlinkClick r:id="rId2" action="ppaction://hlinkfile"/>
              </a:rPr>
              <a:t>6</a:t>
            </a:r>
            <a:r>
              <a:rPr lang="en-US" altLang="en-US" sz="3200" dirty="0" smtClean="0"/>
              <a:t> – Penalties and Remedies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339.5607 </a:t>
            </a:r>
            <a:endParaRPr lang="en-US" altLang="en-US" sz="3200" dirty="0" smtClean="0"/>
          </a:p>
          <a:p>
            <a:pPr marL="0" indent="0">
              <a:buNone/>
            </a:pPr>
            <a:r>
              <a:rPr lang="en-US" sz="2000" dirty="0" smtClean="0"/>
              <a:t>	(</a:t>
            </a:r>
            <a:r>
              <a:rPr lang="en-US" sz="2000" dirty="0"/>
              <a:t>g) Commits an act that demonstrates </a:t>
            </a:r>
            <a:r>
              <a:rPr lang="en-US" sz="2000" dirty="0">
                <a:solidFill>
                  <a:srgbClr val="FF0000"/>
                </a:solidFill>
              </a:rPr>
              <a:t>incompetence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h) Violates any other provision of this act or a rule promulgated under this </a:t>
            </a:r>
            <a:r>
              <a:rPr lang="en-US" sz="2000" dirty="0" smtClean="0"/>
              <a:t>	act </a:t>
            </a:r>
            <a:r>
              <a:rPr lang="en-US" sz="2000" dirty="0"/>
              <a:t>for which a penalty is </a:t>
            </a:r>
            <a:r>
              <a:rPr lang="en-US" sz="2000" dirty="0" smtClean="0"/>
              <a:t>not otherwise </a:t>
            </a:r>
            <a:r>
              <a:rPr lang="en-US" sz="2000" dirty="0"/>
              <a:t>prescribed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 err="1"/>
              <a:t>i</a:t>
            </a:r>
            <a:r>
              <a:rPr lang="en-US" sz="2000" dirty="0"/>
              <a:t>) Fails to comply with a </a:t>
            </a:r>
            <a:r>
              <a:rPr lang="en-US" sz="2000" dirty="0">
                <a:solidFill>
                  <a:srgbClr val="FF0000"/>
                </a:solidFill>
              </a:rPr>
              <a:t>subpoena</a:t>
            </a:r>
            <a:r>
              <a:rPr lang="en-US" sz="2000" dirty="0"/>
              <a:t> issued under this act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j) Fails to respond to a citation under section 539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dirty="0"/>
              <a:t>k) Violates or fails to comply with a final order issued by a board, including a </a:t>
            </a:r>
            <a:r>
              <a:rPr lang="en-US" sz="2000" dirty="0" smtClean="0"/>
              <a:t>	stipulation</a:t>
            </a:r>
            <a:r>
              <a:rPr lang="en-US" sz="2000" dirty="0"/>
              <a:t>, </a:t>
            </a:r>
            <a:r>
              <a:rPr lang="en-US" sz="2000" dirty="0" smtClean="0"/>
              <a:t>settlement agreement</a:t>
            </a:r>
            <a:r>
              <a:rPr lang="en-US" sz="2000" dirty="0"/>
              <a:t>, or a citation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</a:t>
            </a:r>
            <a:r>
              <a:rPr lang="en-US" sz="2000" i="1" dirty="0"/>
              <a:t>l</a:t>
            </a:r>
            <a:r>
              <a:rPr lang="en-US" sz="2000" dirty="0"/>
              <a:t>) </a:t>
            </a:r>
            <a:r>
              <a:rPr lang="en-US" sz="2000" dirty="0">
                <a:solidFill>
                  <a:srgbClr val="FF0000"/>
                </a:solidFill>
              </a:rPr>
              <a:t>Aids or abets </a:t>
            </a:r>
            <a:r>
              <a:rPr lang="en-US" sz="2000" dirty="0"/>
              <a:t>another person in the unlicensed practice of an occupation. </a:t>
            </a:r>
            <a:endParaRPr lang="en-US" sz="2000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28762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3772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</a:t>
            </a:r>
            <a:r>
              <a:rPr lang="en-US" altLang="en-US" sz="3200" dirty="0">
                <a:hlinkClick r:id="rId2" action="ppaction://hlinkfile"/>
              </a:rPr>
              <a:t>6</a:t>
            </a:r>
            <a:r>
              <a:rPr lang="en-US" altLang="en-US" sz="3200" dirty="0" smtClean="0"/>
              <a:t> – Penalties and Remedies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339.5609 </a:t>
            </a:r>
            <a:endParaRPr lang="en-US" altLang="en-US" sz="32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If </a:t>
            </a:r>
            <a:r>
              <a:rPr lang="en-US" sz="2000" dirty="0"/>
              <a:t>the parties in a contested case under article 5 agree to any fact </a:t>
            </a:r>
            <a:r>
              <a:rPr lang="en-US" sz="2000" dirty="0" smtClean="0"/>
              <a:t>	involved </a:t>
            </a:r>
            <a:r>
              <a:rPr lang="en-US" sz="2000" dirty="0"/>
              <a:t>in </a:t>
            </a:r>
            <a:r>
              <a:rPr lang="en-US" sz="2000" dirty="0" smtClean="0"/>
              <a:t>the </a:t>
            </a:r>
            <a:r>
              <a:rPr lang="en-US" sz="2000" dirty="0"/>
              <a:t>controversy </a:t>
            </a:r>
            <a:r>
              <a:rPr lang="en-US" sz="2000" dirty="0" smtClean="0"/>
              <a:t>by stipulation </a:t>
            </a:r>
            <a:r>
              <a:rPr lang="en-US" sz="2000" dirty="0"/>
              <a:t>or there is a finding of </a:t>
            </a:r>
            <a:r>
              <a:rPr lang="en-US" sz="2000" dirty="0" smtClean="0"/>
              <a:t>fact </a:t>
            </a:r>
            <a:r>
              <a:rPr lang="en-US" sz="2000" dirty="0"/>
              <a:t>and </a:t>
            </a:r>
            <a:r>
              <a:rPr lang="en-US" sz="2000" dirty="0" smtClean="0"/>
              <a:t>	conclusion </a:t>
            </a:r>
            <a:r>
              <a:rPr lang="en-US" sz="2000" dirty="0"/>
              <a:t>of </a:t>
            </a:r>
            <a:r>
              <a:rPr lang="en-US" sz="2000" dirty="0" smtClean="0"/>
              <a:t>law </a:t>
            </a:r>
            <a:r>
              <a:rPr lang="en-US" sz="2000" dirty="0"/>
              <a:t>in an action under that article </a:t>
            </a:r>
            <a:r>
              <a:rPr lang="en-US" sz="2000" dirty="0" smtClean="0"/>
              <a:t>that </a:t>
            </a:r>
            <a:r>
              <a:rPr lang="en-US" sz="2000" dirty="0"/>
              <a:t>a </a:t>
            </a:r>
            <a:r>
              <a:rPr lang="en-US" sz="2000" dirty="0" smtClean="0"/>
              <a:t>person has violated 	this </a:t>
            </a:r>
            <a:r>
              <a:rPr lang="en-US" sz="2000" dirty="0"/>
              <a:t>act, </a:t>
            </a:r>
            <a:r>
              <a:rPr lang="en-US" sz="2000" dirty="0">
                <a:solidFill>
                  <a:srgbClr val="FF0000"/>
                </a:solidFill>
              </a:rPr>
              <a:t>the </a:t>
            </a:r>
            <a:r>
              <a:rPr lang="en-US" sz="2000" dirty="0" smtClean="0">
                <a:solidFill>
                  <a:srgbClr val="FF0000"/>
                </a:solidFill>
              </a:rPr>
              <a:t>hearings </a:t>
            </a:r>
            <a:r>
              <a:rPr lang="en-US" sz="2000" dirty="0">
                <a:solidFill>
                  <a:srgbClr val="FF0000"/>
                </a:solidFill>
              </a:rPr>
              <a:t>examiner shall </a:t>
            </a:r>
            <a:r>
              <a:rPr lang="en-US" sz="2000" dirty="0" smtClean="0">
                <a:solidFill>
                  <a:srgbClr val="FF0000"/>
                </a:solidFill>
              </a:rPr>
              <a:t>assess costs </a:t>
            </a:r>
            <a:r>
              <a:rPr lang="en-US" sz="2000" dirty="0">
                <a:solidFill>
                  <a:srgbClr val="FF0000"/>
                </a:solidFill>
              </a:rPr>
              <a:t>related to the investigation </a:t>
            </a:r>
            <a:r>
              <a:rPr lang="en-US" sz="2000" dirty="0" smtClean="0">
                <a:solidFill>
                  <a:srgbClr val="FF0000"/>
                </a:solidFill>
              </a:rPr>
              <a:t>	of </a:t>
            </a:r>
            <a:r>
              <a:rPr lang="en-US" sz="2000" dirty="0">
                <a:solidFill>
                  <a:srgbClr val="FF0000"/>
                </a:solidFill>
              </a:rPr>
              <a:t>the </a:t>
            </a:r>
            <a:r>
              <a:rPr lang="en-US" sz="2000" dirty="0" smtClean="0">
                <a:solidFill>
                  <a:srgbClr val="FF0000"/>
                </a:solidFill>
              </a:rPr>
              <a:t>violation </a:t>
            </a:r>
            <a:r>
              <a:rPr lang="en-US" sz="2000" dirty="0">
                <a:solidFill>
                  <a:srgbClr val="FF0000"/>
                </a:solidFill>
              </a:rPr>
              <a:t>and </a:t>
            </a:r>
            <a:r>
              <a:rPr lang="en-US" sz="2000" dirty="0" smtClean="0">
                <a:solidFill>
                  <a:srgbClr val="FF0000"/>
                </a:solidFill>
              </a:rPr>
              <a:t>costs related </a:t>
            </a:r>
            <a:r>
              <a:rPr lang="en-US" sz="2000" dirty="0">
                <a:solidFill>
                  <a:srgbClr val="FF0000"/>
                </a:solidFill>
              </a:rPr>
              <a:t>to the prosecution of the action</a:t>
            </a:r>
            <a:r>
              <a:rPr lang="en-US" sz="2000" dirty="0"/>
              <a:t>. The costs </a:t>
            </a:r>
            <a:r>
              <a:rPr lang="en-US" sz="2000" dirty="0" smtClean="0"/>
              <a:t>	related to </a:t>
            </a:r>
            <a:r>
              <a:rPr lang="en-US" sz="2000" dirty="0"/>
              <a:t>the </a:t>
            </a:r>
            <a:r>
              <a:rPr lang="en-US" sz="2000" dirty="0" smtClean="0"/>
              <a:t>investigation </a:t>
            </a:r>
            <a:r>
              <a:rPr lang="en-US" sz="2000" dirty="0"/>
              <a:t>and prosecution include, but </a:t>
            </a:r>
            <a:r>
              <a:rPr lang="en-US" sz="2000" dirty="0" smtClean="0"/>
              <a:t>are not </a:t>
            </a:r>
            <a:r>
              <a:rPr lang="en-US" sz="2000" dirty="0"/>
              <a:t>limited </a:t>
            </a:r>
            <a:r>
              <a:rPr lang="en-US" sz="2000" dirty="0" smtClean="0"/>
              <a:t>	to</a:t>
            </a:r>
            <a:r>
              <a:rPr lang="en-US" sz="2000" dirty="0"/>
              <a:t>, </a:t>
            </a:r>
            <a:r>
              <a:rPr lang="en-US" sz="2000" dirty="0" smtClean="0"/>
              <a:t>salaries and </a:t>
            </a:r>
            <a:r>
              <a:rPr lang="en-US" sz="2000" dirty="0"/>
              <a:t>benefits of personnel, costs related to the time </a:t>
            </a:r>
            <a:r>
              <a:rPr lang="en-US" sz="2000" dirty="0" smtClean="0"/>
              <a:t>spent </a:t>
            </a:r>
            <a:r>
              <a:rPr lang="en-US" sz="2000" dirty="0"/>
              <a:t>by the </a:t>
            </a:r>
            <a:r>
              <a:rPr lang="en-US" sz="2000" dirty="0" smtClean="0"/>
              <a:t>	attorney general's office and </a:t>
            </a:r>
            <a:r>
              <a:rPr lang="en-US" sz="2000" dirty="0"/>
              <a:t>other personnel </a:t>
            </a:r>
            <a:r>
              <a:rPr lang="en-US" sz="2000" dirty="0" smtClean="0"/>
              <a:t>working </a:t>
            </a:r>
            <a:r>
              <a:rPr lang="en-US" sz="2000" dirty="0"/>
              <a:t>on the action, </a:t>
            </a:r>
            <a:r>
              <a:rPr lang="en-US" sz="2000" dirty="0" smtClean="0"/>
              <a:t>and </a:t>
            </a:r>
            <a:r>
              <a:rPr lang="en-US" sz="2000" dirty="0"/>
              <a:t>any </a:t>
            </a:r>
            <a:r>
              <a:rPr lang="en-US" sz="2000" dirty="0" smtClean="0"/>
              <a:t>	other expenses </a:t>
            </a:r>
            <a:r>
              <a:rPr lang="en-US" sz="2000" dirty="0"/>
              <a:t>incurred by </a:t>
            </a:r>
            <a:r>
              <a:rPr lang="en-US" sz="2000" dirty="0" smtClean="0"/>
              <a:t>the department </a:t>
            </a:r>
            <a:r>
              <a:rPr lang="en-US" sz="2000" dirty="0"/>
              <a:t>for the action.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</a:t>
            </a:r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54295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4953001"/>
          </a:xfrm>
        </p:spPr>
        <p:txBody>
          <a:bodyPr/>
          <a:lstStyle/>
          <a:p>
            <a:r>
              <a:rPr lang="en-US" sz="3600" dirty="0" smtClean="0"/>
              <a:t>Presentation &amp; material available on request</a:t>
            </a:r>
          </a:p>
          <a:p>
            <a:r>
              <a:rPr lang="en-US" sz="3600" dirty="0" smtClean="0"/>
              <a:t>Contact Information:</a:t>
            </a:r>
          </a:p>
          <a:p>
            <a:pPr lvl="1"/>
            <a:r>
              <a:rPr lang="en-US" sz="3200" dirty="0" smtClean="0">
                <a:solidFill>
                  <a:schemeClr val="tx1"/>
                </a:solidFill>
                <a:hlinkClick r:id="rId2"/>
              </a:rPr>
              <a:t>lambertk@michigan.gov</a:t>
            </a:r>
            <a:endParaRPr lang="en-US" sz="3200" dirty="0" smtClean="0">
              <a:solidFill>
                <a:schemeClr val="tx1"/>
              </a:solidFill>
            </a:endParaRPr>
          </a:p>
          <a:p>
            <a:pPr lvl="1"/>
            <a:r>
              <a:rPr lang="en-US" sz="3200" dirty="0" smtClean="0">
                <a:solidFill>
                  <a:schemeClr val="tx1"/>
                </a:solidFill>
              </a:rPr>
              <a:t>Bureau (517) 241-9375</a:t>
            </a:r>
          </a:p>
          <a:p>
            <a:pPr marL="914400" lvl="2" indent="0">
              <a:buNone/>
            </a:pPr>
            <a:r>
              <a:rPr lang="en-US" sz="2800" dirty="0" smtClean="0"/>
              <a:t>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Floor Ottawa Building</a:t>
            </a:r>
          </a:p>
          <a:p>
            <a:pPr marL="914400" lvl="2" indent="0">
              <a:buNone/>
            </a:pPr>
            <a:r>
              <a:rPr lang="en-US" sz="2800" dirty="0" smtClean="0"/>
              <a:t>611 W. Ottawa St.</a:t>
            </a:r>
          </a:p>
          <a:p>
            <a:pPr marL="914400" lvl="2" indent="0">
              <a:buNone/>
            </a:pPr>
            <a:r>
              <a:rPr lang="en-US" sz="2800" dirty="0" smtClean="0"/>
              <a:t>Lansing, MI  48933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INFORMATION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0611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1</a:t>
            </a:r>
            <a:r>
              <a:rPr lang="en-US" altLang="en-US" sz="3200" dirty="0" smtClean="0"/>
              <a:t> – Definitions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339.5103</a:t>
            </a:r>
            <a:endParaRPr lang="en-US" altLang="en-US" sz="3200" dirty="0" smtClean="0"/>
          </a:p>
          <a:p>
            <a:pPr marL="457200" lvl="1" indent="0" eaLnBrk="1" hangingPunct="1">
              <a:buNone/>
            </a:pPr>
            <a:endParaRPr lang="en-US" altLang="en-US" sz="3200" dirty="0" smtClean="0"/>
          </a:p>
          <a:p>
            <a:pPr lvl="1"/>
            <a:r>
              <a:rPr lang="en-US" dirty="0"/>
              <a:t>(h) "Competence" means a degree of expertise that enables an individual to engage in an occupation at </a:t>
            </a:r>
            <a:r>
              <a:rPr lang="en-US" dirty="0" smtClean="0"/>
              <a:t>a level </a:t>
            </a:r>
            <a:r>
              <a:rPr lang="en-US" dirty="0"/>
              <a:t>that meets or exceeds minimal standards of acceptable practice for the occupation</a:t>
            </a:r>
            <a:r>
              <a:rPr lang="en-US" dirty="0" smtClean="0"/>
              <a:t>.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(</a:t>
            </a:r>
            <a:r>
              <a:rPr lang="en-US" dirty="0" err="1"/>
              <a:t>i</a:t>
            </a:r>
            <a:r>
              <a:rPr lang="en-US" dirty="0"/>
              <a:t>) "Complaint" means an </a:t>
            </a:r>
            <a:r>
              <a:rPr lang="en-US" dirty="0">
                <a:solidFill>
                  <a:srgbClr val="FF0000"/>
                </a:solidFill>
              </a:rPr>
              <a:t>oral</a:t>
            </a:r>
            <a:r>
              <a:rPr lang="en-US" dirty="0"/>
              <a:t> or written grievance.</a:t>
            </a:r>
            <a:endParaRPr lang="en-US" altLang="en-US" sz="8400" dirty="0" smtClean="0"/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US" altLang="en-US" sz="3200" dirty="0" smtClean="0"/>
          </a:p>
          <a:p>
            <a:pPr marL="914400" lvl="2" indent="0" eaLnBrk="1" hangingPunct="1">
              <a:buNone/>
            </a:pPr>
            <a:endParaRPr lang="en-US" altLang="en-US" dirty="0" smtClean="0"/>
          </a:p>
          <a:p>
            <a:pPr lvl="2" eaLnBrk="1" hangingPunct="1"/>
            <a:endParaRPr lang="en-US" altLang="en-US" dirty="0"/>
          </a:p>
          <a:p>
            <a:pPr eaLnBrk="1" hangingPunct="1"/>
            <a:endParaRPr lang="en-US" altLang="en-US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426655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1</a:t>
            </a:r>
            <a:r>
              <a:rPr lang="en-US" altLang="en-US" sz="3200" dirty="0" smtClean="0"/>
              <a:t> – Definitions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339.5105</a:t>
            </a:r>
            <a:endParaRPr lang="en-US" altLang="en-US" sz="3200" dirty="0"/>
          </a:p>
          <a:p>
            <a:pPr marL="914400" lvl="2" indent="0" eaLnBrk="1" hangingPunct="1">
              <a:buNone/>
            </a:pPr>
            <a:r>
              <a:rPr lang="en-US" dirty="0" smtClean="0"/>
              <a:t>(g</a:t>
            </a:r>
            <a:r>
              <a:rPr lang="en-US" dirty="0"/>
              <a:t>) "Incompetence" means a departure from, or a failure to conform to, minimal standards of </a:t>
            </a:r>
            <a:r>
              <a:rPr lang="en-US" dirty="0" smtClean="0"/>
              <a:t>acceptable practice </a:t>
            </a:r>
            <a:r>
              <a:rPr lang="en-US" dirty="0"/>
              <a:t>for an occupation.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2400" dirty="0" smtClean="0"/>
              <a:t>(</a:t>
            </a:r>
            <a:r>
              <a:rPr lang="en-US" sz="2400" dirty="0" err="1"/>
              <a:t>i</a:t>
            </a:r>
            <a:r>
              <a:rPr lang="en-US" sz="2400" dirty="0"/>
              <a:t>) "License" includes the whole or part of a </a:t>
            </a:r>
            <a:r>
              <a:rPr lang="en-US" sz="2400" dirty="0" smtClean="0"/>
              <a:t>	governmental 	permit</a:t>
            </a:r>
            <a:r>
              <a:rPr lang="en-US" sz="2400" dirty="0"/>
              <a:t>, certificate, approval, </a:t>
            </a:r>
            <a:r>
              <a:rPr lang="en-US" sz="2400" dirty="0" smtClean="0">
                <a:solidFill>
                  <a:srgbClr val="FF0000"/>
                </a:solidFill>
              </a:rPr>
              <a:t>registration</a:t>
            </a:r>
            <a:r>
              <a:rPr lang="en-US" sz="2400" dirty="0" smtClean="0"/>
              <a:t>, charter</a:t>
            </a:r>
            <a:r>
              <a:rPr lang="en-US" sz="2400" dirty="0"/>
              <a:t>, or </a:t>
            </a:r>
            <a:r>
              <a:rPr lang="en-US" sz="2400" dirty="0" smtClean="0"/>
              <a:t>similar 	form </a:t>
            </a:r>
            <a:r>
              <a:rPr lang="en-US" sz="2400" dirty="0"/>
              <a:t>of </a:t>
            </a:r>
            <a:r>
              <a:rPr lang="en-US" sz="2400" dirty="0" smtClean="0"/>
              <a:t>permission </a:t>
            </a:r>
            <a:r>
              <a:rPr lang="en-US" sz="2400" dirty="0"/>
              <a:t>required under a specific article of </a:t>
            </a:r>
            <a:r>
              <a:rPr lang="en-US" sz="2400" dirty="0" smtClean="0"/>
              <a:t>this </a:t>
            </a:r>
            <a:r>
              <a:rPr lang="en-US" sz="2400" dirty="0"/>
              <a:t>act.</a:t>
            </a:r>
          </a:p>
          <a:p>
            <a:pPr marL="914400" lvl="2" indent="0">
              <a:buNone/>
            </a:pPr>
            <a:r>
              <a:rPr lang="en-US" dirty="0"/>
              <a:t>(j) "Licensee" means a person that is issued a license under this </a:t>
            </a:r>
            <a:r>
              <a:rPr lang="en-US" dirty="0" smtClean="0"/>
              <a:t>act</a:t>
            </a:r>
            <a:endParaRPr lang="en-US" altLang="en-US" dirty="0" smtClean="0"/>
          </a:p>
          <a:p>
            <a:pPr marL="914400" lvl="2" indent="0" eaLnBrk="1" hangingPunct="1">
              <a:buNone/>
            </a:pPr>
            <a:endParaRPr lang="en-US" altLang="en-US" dirty="0" smtClean="0"/>
          </a:p>
          <a:p>
            <a:pPr lvl="2" eaLnBrk="1" hangingPunct="1"/>
            <a:endParaRPr lang="en-US" altLang="en-US" dirty="0"/>
          </a:p>
          <a:p>
            <a:pPr eaLnBrk="1" hangingPunct="1"/>
            <a:endParaRPr lang="en-US" altLang="en-US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320628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1</a:t>
            </a:r>
            <a:r>
              <a:rPr lang="en-US" altLang="en-US" sz="3200" dirty="0" smtClean="0"/>
              <a:t> – Definitions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339.5105</a:t>
            </a:r>
            <a:endParaRPr lang="en-US" altLang="en-US" sz="3200" dirty="0"/>
          </a:p>
          <a:p>
            <a:pPr marL="457200" lvl="1" indent="0">
              <a:buNone/>
            </a:pPr>
            <a:r>
              <a:rPr lang="en-US" sz="2000" dirty="0" smtClean="0"/>
              <a:t>(</a:t>
            </a:r>
            <a:r>
              <a:rPr lang="en-US" sz="2000" dirty="0"/>
              <a:t>k) "Limitation" means a condition, stricture, constraint, restriction, or probation attached to a license </a:t>
            </a:r>
            <a:r>
              <a:rPr lang="en-US" sz="2000" dirty="0" smtClean="0"/>
              <a:t>that relates </a:t>
            </a:r>
            <a:r>
              <a:rPr lang="en-US" sz="2000" dirty="0"/>
              <a:t>to the scope of practice of that occupation by the licensee. The term includes, but is not limited to, </a:t>
            </a:r>
            <a:r>
              <a:rPr lang="en-US" sz="2000" dirty="0" smtClean="0"/>
              <a:t>any of </a:t>
            </a:r>
            <a:r>
              <a:rPr lang="en-US" sz="2000" dirty="0"/>
              <a:t>the following</a:t>
            </a:r>
            <a:r>
              <a:rPr lang="en-US" sz="2000" dirty="0" smtClean="0"/>
              <a:t>:</a:t>
            </a:r>
          </a:p>
          <a:p>
            <a:pPr marL="971550" lvl="1" indent="-514350">
              <a:buAutoNum type="romanLcParenBoth"/>
            </a:pPr>
            <a:r>
              <a:rPr lang="en-US" sz="2000" dirty="0" smtClean="0"/>
              <a:t>A </a:t>
            </a:r>
            <a:r>
              <a:rPr lang="en-US" sz="2000" dirty="0"/>
              <a:t>requirement that the licensee perform only specified functions of the licensee's occupation</a:t>
            </a:r>
            <a:r>
              <a:rPr lang="en-US" sz="2000" dirty="0" smtClean="0"/>
              <a:t>.</a:t>
            </a:r>
          </a:p>
          <a:p>
            <a:pPr marL="971550" lvl="1" indent="-514350">
              <a:buAutoNum type="romanLcParenBoth"/>
            </a:pPr>
            <a:r>
              <a:rPr lang="en-US" sz="2000" dirty="0" smtClean="0"/>
              <a:t>A </a:t>
            </a:r>
            <a:r>
              <a:rPr lang="en-US" sz="2000" dirty="0"/>
              <a:t>requirement that the licensee perform the licensee's occupation only for a specified period of time</a:t>
            </a:r>
            <a:r>
              <a:rPr lang="en-US" sz="2000" dirty="0" smtClean="0"/>
              <a:t>.</a:t>
            </a:r>
          </a:p>
          <a:p>
            <a:pPr marL="971550" lvl="1" indent="-514350">
              <a:buAutoNum type="romanLcParenBoth"/>
            </a:pPr>
            <a:r>
              <a:rPr lang="en-US" sz="2000" dirty="0" smtClean="0"/>
              <a:t>A </a:t>
            </a:r>
            <a:r>
              <a:rPr lang="en-US" sz="2000" dirty="0"/>
              <a:t>requirement that the licensee perform the licensee's occupation only within a specified </a:t>
            </a:r>
            <a:r>
              <a:rPr lang="en-US" sz="2000" dirty="0" smtClean="0"/>
              <a:t>geographical area.</a:t>
            </a:r>
          </a:p>
          <a:p>
            <a:pPr marL="971550" lvl="1" indent="-514350">
              <a:buAutoNum type="romanLcParenBoth"/>
            </a:pPr>
            <a:r>
              <a:rPr lang="en-US" sz="2000" dirty="0" smtClean="0"/>
              <a:t>A </a:t>
            </a:r>
            <a:r>
              <a:rPr lang="en-US" sz="2000" dirty="0">
                <a:solidFill>
                  <a:srgbClr val="FF0000"/>
                </a:solidFill>
              </a:rPr>
              <a:t>requirement that restitution be made </a:t>
            </a:r>
            <a:r>
              <a:rPr lang="en-US" sz="2000" dirty="0"/>
              <a:t>or certain work be performed before a license is issued </a:t>
            </a:r>
            <a:r>
              <a:rPr lang="en-US" sz="2000" dirty="0" smtClean="0"/>
              <a:t>or renewed </a:t>
            </a:r>
            <a:r>
              <a:rPr lang="en-US" sz="2000" dirty="0"/>
              <a:t>or the licensee is relicensed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895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1</a:t>
            </a:r>
            <a:r>
              <a:rPr lang="en-US" altLang="en-US" sz="3200" dirty="0" smtClean="0"/>
              <a:t> – Definitions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339.5105</a:t>
            </a:r>
            <a:r>
              <a:rPr lang="en-US" altLang="en-US" sz="3200" dirty="0" smtClean="0"/>
              <a:t> (limitation continued)</a:t>
            </a:r>
            <a:endParaRPr lang="en-US" altLang="en-US" sz="3200" dirty="0"/>
          </a:p>
          <a:p>
            <a:pPr marL="457200" lvl="1" indent="0">
              <a:buNone/>
            </a:pPr>
            <a:r>
              <a:rPr lang="en-US" sz="2000" dirty="0" smtClean="0"/>
              <a:t>(</a:t>
            </a:r>
            <a:r>
              <a:rPr lang="en-US" sz="2000" i="1" dirty="0"/>
              <a:t>v</a:t>
            </a:r>
            <a:r>
              <a:rPr lang="en-US" sz="2000" dirty="0"/>
              <a:t>) A requirement that a person file a financial statement certified by an individual who is licensed as </a:t>
            </a:r>
            <a:r>
              <a:rPr lang="en-US" sz="2000" dirty="0" smtClean="0"/>
              <a:t>a certified </a:t>
            </a:r>
            <a:r>
              <a:rPr lang="en-US" sz="2000" dirty="0"/>
              <a:t>public accountant under article 7 of the occupational code, 1980 PA 299, MCL 339.720 to </a:t>
            </a:r>
            <a:r>
              <a:rPr lang="en-US" sz="2000" dirty="0" smtClean="0"/>
              <a:t>339.736, with </a:t>
            </a:r>
            <a:r>
              <a:rPr lang="en-US" sz="2000" dirty="0"/>
              <a:t>the department at regular intervals</a:t>
            </a:r>
            <a:r>
              <a:rPr lang="en-US" sz="2000" dirty="0" smtClean="0"/>
              <a:t>.</a:t>
            </a:r>
          </a:p>
          <a:p>
            <a:pPr marL="457200" lvl="1" indent="0">
              <a:buNone/>
            </a:pPr>
            <a:r>
              <a:rPr lang="en-US" sz="2000" dirty="0" smtClean="0"/>
              <a:t>(</a:t>
            </a:r>
            <a:r>
              <a:rPr lang="en-US" sz="2000" i="1" dirty="0"/>
              <a:t>vi</a:t>
            </a:r>
            <a:r>
              <a:rPr lang="en-US" sz="2000" dirty="0"/>
              <a:t>) A requirement that reasonably assures a licensee's competence to perform the licensee's occupation</a:t>
            </a:r>
            <a:r>
              <a:rPr lang="en-US" sz="2000" dirty="0" smtClean="0"/>
              <a:t>.</a:t>
            </a:r>
          </a:p>
          <a:p>
            <a:pPr marL="457200" lvl="1" indent="0">
              <a:buNone/>
            </a:pPr>
            <a:r>
              <a:rPr lang="en-US" sz="2000" dirty="0" smtClean="0"/>
              <a:t>(</a:t>
            </a:r>
            <a:r>
              <a:rPr lang="en-US" sz="2000" i="1" dirty="0"/>
              <a:t>vii</a:t>
            </a:r>
            <a:r>
              <a:rPr lang="en-US" sz="2000" dirty="0"/>
              <a:t>) A requirement that </a:t>
            </a:r>
            <a:r>
              <a:rPr lang="en-US" sz="2000" dirty="0">
                <a:solidFill>
                  <a:srgbClr val="FF0000"/>
                </a:solidFill>
              </a:rPr>
              <a:t>all contracts of a licensee are reviewed by an attorney</a:t>
            </a:r>
            <a:r>
              <a:rPr lang="en-US" sz="2000" dirty="0" smtClean="0"/>
              <a:t>.</a:t>
            </a:r>
          </a:p>
          <a:p>
            <a:pPr marL="457200" lvl="1" indent="0">
              <a:buNone/>
            </a:pPr>
            <a:r>
              <a:rPr lang="en-US" sz="2000" dirty="0" smtClean="0"/>
              <a:t>(</a:t>
            </a:r>
            <a:r>
              <a:rPr lang="en-US" sz="2000" i="1" dirty="0"/>
              <a:t>viii</a:t>
            </a:r>
            <a:r>
              <a:rPr lang="en-US" sz="2000" dirty="0"/>
              <a:t>) A requirement that a licensee have on file with the department </a:t>
            </a:r>
            <a:r>
              <a:rPr lang="en-US" sz="2000" dirty="0">
                <a:solidFill>
                  <a:srgbClr val="FF0000"/>
                </a:solidFill>
              </a:rPr>
              <a:t>a bond issued by a surety insurer</a:t>
            </a:r>
            <a:r>
              <a:rPr lang="en-US" sz="2000" dirty="0"/>
              <a:t> </a:t>
            </a:r>
            <a:r>
              <a:rPr lang="en-US" sz="2000" dirty="0" smtClean="0"/>
              <a:t>that is </a:t>
            </a:r>
            <a:r>
              <a:rPr lang="en-US" sz="2000" dirty="0"/>
              <a:t>approved by the department or cash in an amount determined by the department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376684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1</a:t>
            </a:r>
            <a:r>
              <a:rPr lang="en-US" altLang="en-US" sz="3200" dirty="0" smtClean="0"/>
              <a:t> – Definitions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339.5105</a:t>
            </a:r>
            <a:r>
              <a:rPr lang="en-US" altLang="en-US" sz="3200" dirty="0" smtClean="0"/>
              <a:t> (limitation continued)</a:t>
            </a:r>
            <a:endParaRPr lang="en-US" altLang="en-US" sz="3200" dirty="0"/>
          </a:p>
          <a:p>
            <a:pPr marL="457200" lvl="1" indent="0">
              <a:buNone/>
            </a:pPr>
            <a:r>
              <a:rPr lang="en-US" sz="2400" dirty="0" smtClean="0"/>
              <a:t>(</a:t>
            </a:r>
            <a:r>
              <a:rPr lang="en-US" sz="2400" i="1" dirty="0"/>
              <a:t>ix</a:t>
            </a:r>
            <a:r>
              <a:rPr lang="en-US" sz="2400" dirty="0"/>
              <a:t>) A requirement that a licensee deposit money received in an escrow account from which money may </a:t>
            </a:r>
            <a:r>
              <a:rPr lang="en-US" sz="2400" dirty="0" smtClean="0"/>
              <a:t>be disbursed </a:t>
            </a:r>
            <a:r>
              <a:rPr lang="en-US" sz="2400" dirty="0"/>
              <a:t>only under certain conditions as determined by the licensee and another party</a:t>
            </a:r>
            <a:r>
              <a:rPr lang="en-US" sz="2400" dirty="0" smtClean="0"/>
              <a:t>.</a:t>
            </a:r>
          </a:p>
          <a:p>
            <a:pPr marL="457200" lvl="1" indent="0">
              <a:buNone/>
            </a:pPr>
            <a:r>
              <a:rPr lang="en-US" sz="2400" dirty="0" smtClean="0"/>
              <a:t>(</a:t>
            </a:r>
            <a:r>
              <a:rPr lang="en-US" sz="2400" i="1" dirty="0"/>
              <a:t>x</a:t>
            </a:r>
            <a:r>
              <a:rPr lang="en-US" sz="2400" dirty="0"/>
              <a:t>) A </a:t>
            </a:r>
            <a:r>
              <a:rPr lang="en-US" sz="2400" dirty="0">
                <a:solidFill>
                  <a:srgbClr val="FF0000"/>
                </a:solidFill>
              </a:rPr>
              <a:t>requirement that a licensee file reports </a:t>
            </a:r>
            <a:r>
              <a:rPr lang="en-US" sz="2400" dirty="0"/>
              <a:t>with the department at intervals determined by </a:t>
            </a:r>
            <a:r>
              <a:rPr lang="en-US" sz="2400" dirty="0" smtClean="0"/>
              <a:t>the department.</a:t>
            </a:r>
            <a:endParaRPr lang="en-US" altLang="en-US" sz="2400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163716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2" action="ppaction://hlinkfile"/>
              </a:rPr>
              <a:t>Article 1</a:t>
            </a:r>
            <a:r>
              <a:rPr lang="en-US" altLang="en-US" sz="3200" dirty="0" smtClean="0"/>
              <a:t> – Definitions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hlinkClick r:id="rId3" action="ppaction://hlinkfile"/>
              </a:rPr>
              <a:t>MCL 339.5107</a:t>
            </a:r>
            <a:endParaRPr lang="en-US" altLang="en-US" sz="3200" dirty="0" smtClean="0"/>
          </a:p>
          <a:p>
            <a:pPr marL="457200" lvl="1" indent="0" eaLnBrk="1" hangingPunct="1">
              <a:buNone/>
            </a:pPr>
            <a:endParaRPr lang="en-US" altLang="en-US" sz="3200" dirty="0"/>
          </a:p>
          <a:p>
            <a:pPr marL="457200" lvl="1" indent="0">
              <a:buNone/>
            </a:pPr>
            <a:r>
              <a:rPr lang="en-US" sz="2400" dirty="0" smtClean="0"/>
              <a:t>	(</a:t>
            </a:r>
            <a:r>
              <a:rPr lang="en-US" sz="2400" dirty="0"/>
              <a:t>h) "Probation" means a sanction that permits a board to  </a:t>
            </a:r>
            <a:r>
              <a:rPr lang="en-US" sz="2400" dirty="0" smtClean="0"/>
              <a:t> 	evaluate </a:t>
            </a:r>
            <a:r>
              <a:rPr lang="en-US" sz="2400" dirty="0"/>
              <a:t>over a period of time a licensee's </a:t>
            </a:r>
            <a:r>
              <a:rPr lang="en-US" sz="2400" dirty="0" smtClean="0"/>
              <a:t>fitness to </a:t>
            </a:r>
            <a:r>
              <a:rPr lang="en-US" sz="2400" dirty="0"/>
              <a:t>practice an </a:t>
            </a:r>
            <a:r>
              <a:rPr lang="en-US" sz="2400" dirty="0" smtClean="0"/>
              <a:t>	occupation </a:t>
            </a:r>
            <a:r>
              <a:rPr lang="en-US" sz="2400" dirty="0"/>
              <a:t>regulated under this act while the licensee continues </a:t>
            </a:r>
            <a:r>
              <a:rPr lang="en-US" sz="2400" dirty="0" smtClean="0"/>
              <a:t>	to </a:t>
            </a:r>
            <a:r>
              <a:rPr lang="en-US" sz="2400" dirty="0"/>
              <a:t>practice the occupation</a:t>
            </a:r>
            <a:r>
              <a:rPr lang="en-US" sz="2400" dirty="0" smtClean="0"/>
              <a:t>.</a:t>
            </a:r>
            <a:endParaRPr lang="en-US" altLang="en-US" sz="2400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159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 smtClean="0"/>
              <a:t>SKILLED TRADES REGULATION ACT</a:t>
            </a:r>
          </a:p>
        </p:txBody>
      </p:sp>
    </p:spTree>
    <p:extLst>
      <p:ext uri="{BB962C8B-B14F-4D97-AF65-F5344CB8AC3E}">
        <p14:creationId xmlns:p14="http://schemas.microsoft.com/office/powerpoint/2010/main" val="311624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68FAF1067E674381A83D7061F97DB6" ma:contentTypeVersion="2" ma:contentTypeDescription="Create a new document." ma:contentTypeScope="" ma:versionID="f915adb390b8a443ddde08d77c17c15a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7d8091a794015dd825b24a12c3ddb45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CAB44912-D92C-4475-A3A0-EF0E7991A5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60527A-0ECC-4FC8-B535-34ED334603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E1AD708-7AEB-4296-B85B-CF9DC3F26FA4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purl.org/dc/elements/1.1/"/>
    <ds:schemaRef ds:uri="http://schemas.microsoft.com/sharepoint/v3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2676</TotalTime>
  <Words>1832</Words>
  <Application>Microsoft Office PowerPoint</Application>
  <PresentationFormat>On-screen Show (4:3)</PresentationFormat>
  <Paragraphs>249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Arial</vt:lpstr>
      <vt:lpstr>Calibri</vt:lpstr>
      <vt:lpstr>Office Theme</vt:lpstr>
      <vt:lpstr>Custom Design</vt:lpstr>
      <vt:lpstr>Department of Licensing &amp; Regulatory Affairs  Bureau of Construction Codes  Keith E. Lambert, P.S., Director Instructor #2183 </vt:lpstr>
      <vt:lpstr>GOALS 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SKILLED TRADES REGULATION ACT</vt:lpstr>
      <vt:lpstr>INFORMATION</vt:lpstr>
    </vt:vector>
  </TitlesOfParts>
  <Company>State Of Michigan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Blanche, Cindy (DELEG)</dc:creator>
  <cp:lastModifiedBy>Lambert, Keith (LARA)</cp:lastModifiedBy>
  <cp:revision>249</cp:revision>
  <cp:lastPrinted>2017-04-24T23:19:05Z</cp:lastPrinted>
  <dcterms:created xsi:type="dcterms:W3CDTF">2011-04-19T14:34:12Z</dcterms:created>
  <dcterms:modified xsi:type="dcterms:W3CDTF">2017-05-06T19:55:33Z</dcterms:modified>
</cp:coreProperties>
</file>